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344" r:id="rId4"/>
    <p:sldId id="258" r:id="rId5"/>
    <p:sldId id="274" r:id="rId6"/>
    <p:sldId id="300" r:id="rId7"/>
    <p:sldId id="259" r:id="rId8"/>
    <p:sldId id="27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02" r:id="rId20"/>
    <p:sldId id="345" r:id="rId21"/>
    <p:sldId id="280" r:id="rId22"/>
    <p:sldId id="275" r:id="rId23"/>
    <p:sldId id="276" r:id="rId24"/>
    <p:sldId id="301" r:id="rId25"/>
    <p:sldId id="277" r:id="rId26"/>
    <p:sldId id="283" r:id="rId27"/>
    <p:sldId id="282" r:id="rId28"/>
    <p:sldId id="278" r:id="rId29"/>
    <p:sldId id="284" r:id="rId30"/>
    <p:sldId id="303" r:id="rId31"/>
    <p:sldId id="285" r:id="rId32"/>
    <p:sldId id="288" r:id="rId33"/>
    <p:sldId id="289" r:id="rId34"/>
    <p:sldId id="286" r:id="rId35"/>
    <p:sldId id="287" r:id="rId36"/>
    <p:sldId id="290" r:id="rId37"/>
    <p:sldId id="293" r:id="rId38"/>
    <p:sldId id="291" r:id="rId39"/>
    <p:sldId id="292" r:id="rId40"/>
    <p:sldId id="294" r:id="rId41"/>
    <p:sldId id="295" r:id="rId42"/>
    <p:sldId id="296" r:id="rId43"/>
    <p:sldId id="297" r:id="rId44"/>
    <p:sldId id="346" r:id="rId45"/>
    <p:sldId id="322" r:id="rId46"/>
    <p:sldId id="321" r:id="rId47"/>
    <p:sldId id="320" r:id="rId48"/>
    <p:sldId id="323" r:id="rId49"/>
    <p:sldId id="328" r:id="rId50"/>
    <p:sldId id="329" r:id="rId51"/>
    <p:sldId id="330" r:id="rId52"/>
    <p:sldId id="331" r:id="rId53"/>
    <p:sldId id="332" r:id="rId54"/>
    <p:sldId id="298" r:id="rId55"/>
    <p:sldId id="333" r:id="rId56"/>
    <p:sldId id="342" r:id="rId57"/>
    <p:sldId id="343" r:id="rId58"/>
    <p:sldId id="334" r:id="rId59"/>
    <p:sldId id="339" r:id="rId60"/>
    <p:sldId id="341" r:id="rId61"/>
    <p:sldId id="324" r:id="rId62"/>
    <p:sldId id="325" r:id="rId63"/>
    <p:sldId id="347" r:id="rId64"/>
    <p:sldId id="326" r:id="rId65"/>
    <p:sldId id="314" r:id="rId66"/>
    <p:sldId id="299" r:id="rId67"/>
    <p:sldId id="304" r:id="rId68"/>
    <p:sldId id="305" r:id="rId69"/>
    <p:sldId id="308" r:id="rId70"/>
    <p:sldId id="306" r:id="rId71"/>
    <p:sldId id="307" r:id="rId72"/>
    <p:sldId id="309" r:id="rId73"/>
    <p:sldId id="260" r:id="rId74"/>
    <p:sldId id="310" r:id="rId75"/>
    <p:sldId id="311" r:id="rId76"/>
    <p:sldId id="317" r:id="rId77"/>
    <p:sldId id="312" r:id="rId78"/>
    <p:sldId id="313" r:id="rId79"/>
    <p:sldId id="316" r:id="rId80"/>
    <p:sldId id="315" r:id="rId81"/>
    <p:sldId id="273" r:id="rId82"/>
    <p:sldId id="337" r:id="rId83"/>
    <p:sldId id="319" r:id="rId84"/>
    <p:sldId id="338" r:id="rId85"/>
    <p:sldId id="336" r:id="rId86"/>
    <p:sldId id="349" r:id="rId87"/>
    <p:sldId id="348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A9D8A-7E7E-4C82-90B2-09E0E8423D6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AA2636C-95DD-4425-B518-E9921958AB3A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Dehydration leads to hypovolemia</a:t>
          </a:r>
          <a:endParaRPr lang="en-IN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AB5E47-7CDF-487F-A87F-8F1D6E081E96}" type="parTrans" cxnId="{7EF02292-0685-4705-8406-A1DCBE0B8155}">
      <dgm:prSet/>
      <dgm:spPr/>
      <dgm:t>
        <a:bodyPr/>
        <a:lstStyle/>
        <a:p>
          <a:endParaRPr lang="en-IN"/>
        </a:p>
      </dgm:t>
    </dgm:pt>
    <dgm:pt modelId="{A3BD717F-EF09-4D8D-BFB9-07AB09722A20}" type="sibTrans" cxnId="{7EF02292-0685-4705-8406-A1DCBE0B8155}">
      <dgm:prSet/>
      <dgm:spPr/>
      <dgm:t>
        <a:bodyPr/>
        <a:lstStyle/>
        <a:p>
          <a:endParaRPr lang="en-IN"/>
        </a:p>
      </dgm:t>
    </dgm:pt>
    <dgm:pt modelId="{A53F72C1-62A6-40B7-8C71-2DFCAD1191FC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Reduction of right ventricular filling pressure</a:t>
          </a:r>
          <a:endParaRPr lang="en-IN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4F5146-B0E8-48AE-9EE0-222B0DBF3238}" type="parTrans" cxnId="{8023A6AD-2B32-4FA6-B9A2-85649A81E86B}">
      <dgm:prSet/>
      <dgm:spPr/>
      <dgm:t>
        <a:bodyPr/>
        <a:lstStyle/>
        <a:p>
          <a:endParaRPr lang="en-IN"/>
        </a:p>
      </dgm:t>
    </dgm:pt>
    <dgm:pt modelId="{8378AFB5-C0A6-453F-B278-4F33618B4F35}" type="sibTrans" cxnId="{8023A6AD-2B32-4FA6-B9A2-85649A81E86B}">
      <dgm:prSet/>
      <dgm:spPr/>
      <dgm:t>
        <a:bodyPr/>
        <a:lstStyle/>
        <a:p>
          <a:endParaRPr lang="en-IN"/>
        </a:p>
      </dgm:t>
    </dgm:pt>
    <dgm:pt modelId="{6C33CA8B-1FD7-41F8-81DC-C27BB9690BA9}">
      <dgm:prSet phldrT="[Text]" custT="1"/>
      <dgm:spPr/>
      <dgm:t>
        <a:bodyPr/>
        <a:lstStyle/>
        <a:p>
          <a:pPr>
            <a:buNone/>
          </a:pPr>
          <a:r>
            <a: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Reduction in pulmonary perfusion, hypoxemia &amp; Fetal distress</a:t>
          </a:r>
          <a:endParaRPr lang="en-IN" sz="2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E4A157-B5F2-4AF9-A6C6-00AFBF573B7B}" type="parTrans" cxnId="{2BC2DA98-C2AB-4250-9DF8-D41FF34F10C7}">
      <dgm:prSet/>
      <dgm:spPr/>
      <dgm:t>
        <a:bodyPr/>
        <a:lstStyle/>
        <a:p>
          <a:endParaRPr lang="en-IN"/>
        </a:p>
      </dgm:t>
    </dgm:pt>
    <dgm:pt modelId="{1073BB28-9A5D-4704-BC50-54DFD968ECED}" type="sibTrans" cxnId="{2BC2DA98-C2AB-4250-9DF8-D41FF34F10C7}">
      <dgm:prSet/>
      <dgm:spPr/>
      <dgm:t>
        <a:bodyPr/>
        <a:lstStyle/>
        <a:p>
          <a:endParaRPr lang="en-IN"/>
        </a:p>
      </dgm:t>
    </dgm:pt>
    <dgm:pt modelId="{2B3D495C-1D64-480E-9899-D4249540ECCF}" type="pres">
      <dgm:prSet presAssocID="{E21A9D8A-7E7E-4C82-90B2-09E0E8423D62}" presName="outerComposite" presStyleCnt="0">
        <dgm:presLayoutVars>
          <dgm:chMax val="5"/>
          <dgm:dir/>
          <dgm:resizeHandles val="exact"/>
        </dgm:presLayoutVars>
      </dgm:prSet>
      <dgm:spPr/>
    </dgm:pt>
    <dgm:pt modelId="{2DFA1428-B781-4248-93EF-183F29D1EF95}" type="pres">
      <dgm:prSet presAssocID="{E21A9D8A-7E7E-4C82-90B2-09E0E8423D62}" presName="dummyMaxCanvas" presStyleCnt="0">
        <dgm:presLayoutVars/>
      </dgm:prSet>
      <dgm:spPr/>
    </dgm:pt>
    <dgm:pt modelId="{09A599AF-D8C6-4FE4-BCBC-AE2D06A51EB8}" type="pres">
      <dgm:prSet presAssocID="{E21A9D8A-7E7E-4C82-90B2-09E0E8423D62}" presName="ThreeNodes_1" presStyleLbl="node1" presStyleIdx="0" presStyleCnt="3">
        <dgm:presLayoutVars>
          <dgm:bulletEnabled val="1"/>
        </dgm:presLayoutVars>
      </dgm:prSet>
      <dgm:spPr/>
    </dgm:pt>
    <dgm:pt modelId="{B3C89E21-02FC-4107-9334-00A3A021BE14}" type="pres">
      <dgm:prSet presAssocID="{E21A9D8A-7E7E-4C82-90B2-09E0E8423D62}" presName="ThreeNodes_2" presStyleLbl="node1" presStyleIdx="1" presStyleCnt="3">
        <dgm:presLayoutVars>
          <dgm:bulletEnabled val="1"/>
        </dgm:presLayoutVars>
      </dgm:prSet>
      <dgm:spPr/>
    </dgm:pt>
    <dgm:pt modelId="{9FF855D2-C857-4F8B-BE6B-52E20CABBA7C}" type="pres">
      <dgm:prSet presAssocID="{E21A9D8A-7E7E-4C82-90B2-09E0E8423D62}" presName="ThreeNodes_3" presStyleLbl="node1" presStyleIdx="2" presStyleCnt="3">
        <dgm:presLayoutVars>
          <dgm:bulletEnabled val="1"/>
        </dgm:presLayoutVars>
      </dgm:prSet>
      <dgm:spPr/>
    </dgm:pt>
    <dgm:pt modelId="{D35CBB84-67A1-4F6D-AC2D-5BA2D5C4EDD9}" type="pres">
      <dgm:prSet presAssocID="{E21A9D8A-7E7E-4C82-90B2-09E0E8423D62}" presName="ThreeConn_1-2" presStyleLbl="fgAccFollowNode1" presStyleIdx="0" presStyleCnt="2">
        <dgm:presLayoutVars>
          <dgm:bulletEnabled val="1"/>
        </dgm:presLayoutVars>
      </dgm:prSet>
      <dgm:spPr/>
    </dgm:pt>
    <dgm:pt modelId="{9CCFC301-3497-4571-96A7-44D64A63433F}" type="pres">
      <dgm:prSet presAssocID="{E21A9D8A-7E7E-4C82-90B2-09E0E8423D62}" presName="ThreeConn_2-3" presStyleLbl="fgAccFollowNode1" presStyleIdx="1" presStyleCnt="2">
        <dgm:presLayoutVars>
          <dgm:bulletEnabled val="1"/>
        </dgm:presLayoutVars>
      </dgm:prSet>
      <dgm:spPr/>
    </dgm:pt>
    <dgm:pt modelId="{DC8A53B5-F464-4F01-8538-0FCBE66119B8}" type="pres">
      <dgm:prSet presAssocID="{E21A9D8A-7E7E-4C82-90B2-09E0E8423D62}" presName="ThreeNodes_1_text" presStyleLbl="node1" presStyleIdx="2" presStyleCnt="3">
        <dgm:presLayoutVars>
          <dgm:bulletEnabled val="1"/>
        </dgm:presLayoutVars>
      </dgm:prSet>
      <dgm:spPr/>
    </dgm:pt>
    <dgm:pt modelId="{66353444-72FE-4FFE-8438-E2B15A3F8FD5}" type="pres">
      <dgm:prSet presAssocID="{E21A9D8A-7E7E-4C82-90B2-09E0E8423D62}" presName="ThreeNodes_2_text" presStyleLbl="node1" presStyleIdx="2" presStyleCnt="3">
        <dgm:presLayoutVars>
          <dgm:bulletEnabled val="1"/>
        </dgm:presLayoutVars>
      </dgm:prSet>
      <dgm:spPr/>
    </dgm:pt>
    <dgm:pt modelId="{70266819-6E3F-4B99-9C4C-FB26F08200B5}" type="pres">
      <dgm:prSet presAssocID="{E21A9D8A-7E7E-4C82-90B2-09E0E8423D6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083001A-156F-4D7C-9C5B-1AEA9FAE6F45}" type="presOf" srcId="{E21A9D8A-7E7E-4C82-90B2-09E0E8423D62}" destId="{2B3D495C-1D64-480E-9899-D4249540ECCF}" srcOrd="0" destOrd="0" presId="urn:microsoft.com/office/officeart/2005/8/layout/vProcess5"/>
    <dgm:cxn modelId="{7225A729-3C1A-4971-80CB-B69BDC5D8456}" type="presOf" srcId="{7AA2636C-95DD-4425-B518-E9921958AB3A}" destId="{09A599AF-D8C6-4FE4-BCBC-AE2D06A51EB8}" srcOrd="0" destOrd="0" presId="urn:microsoft.com/office/officeart/2005/8/layout/vProcess5"/>
    <dgm:cxn modelId="{DD88714C-757F-4380-9905-27EB1E6B54D1}" type="presOf" srcId="{6C33CA8B-1FD7-41F8-81DC-C27BB9690BA9}" destId="{9FF855D2-C857-4F8B-BE6B-52E20CABBA7C}" srcOrd="0" destOrd="0" presId="urn:microsoft.com/office/officeart/2005/8/layout/vProcess5"/>
    <dgm:cxn modelId="{EA9B9672-FD8C-4407-ABD3-3EF3ED6F68E9}" type="presOf" srcId="{A53F72C1-62A6-40B7-8C71-2DFCAD1191FC}" destId="{66353444-72FE-4FFE-8438-E2B15A3F8FD5}" srcOrd="1" destOrd="0" presId="urn:microsoft.com/office/officeart/2005/8/layout/vProcess5"/>
    <dgm:cxn modelId="{7EF02292-0685-4705-8406-A1DCBE0B8155}" srcId="{E21A9D8A-7E7E-4C82-90B2-09E0E8423D62}" destId="{7AA2636C-95DD-4425-B518-E9921958AB3A}" srcOrd="0" destOrd="0" parTransId="{87AB5E47-7CDF-487F-A87F-8F1D6E081E96}" sibTransId="{A3BD717F-EF09-4D8D-BFB9-07AB09722A20}"/>
    <dgm:cxn modelId="{2BC2DA98-C2AB-4250-9DF8-D41FF34F10C7}" srcId="{E21A9D8A-7E7E-4C82-90B2-09E0E8423D62}" destId="{6C33CA8B-1FD7-41F8-81DC-C27BB9690BA9}" srcOrd="2" destOrd="0" parTransId="{0FE4A157-B5F2-4AF9-A6C6-00AFBF573B7B}" sibTransId="{1073BB28-9A5D-4704-BC50-54DFD968ECED}"/>
    <dgm:cxn modelId="{592B5E9F-69E5-47FE-9CA3-A6CA6A9C62DF}" type="presOf" srcId="{6C33CA8B-1FD7-41F8-81DC-C27BB9690BA9}" destId="{70266819-6E3F-4B99-9C4C-FB26F08200B5}" srcOrd="1" destOrd="0" presId="urn:microsoft.com/office/officeart/2005/8/layout/vProcess5"/>
    <dgm:cxn modelId="{8045BBA6-277B-448A-A2CE-6298EE0E9605}" type="presOf" srcId="{8378AFB5-C0A6-453F-B278-4F33618B4F35}" destId="{9CCFC301-3497-4571-96A7-44D64A63433F}" srcOrd="0" destOrd="0" presId="urn:microsoft.com/office/officeart/2005/8/layout/vProcess5"/>
    <dgm:cxn modelId="{8023A6AD-2B32-4FA6-B9A2-85649A81E86B}" srcId="{E21A9D8A-7E7E-4C82-90B2-09E0E8423D62}" destId="{A53F72C1-62A6-40B7-8C71-2DFCAD1191FC}" srcOrd="1" destOrd="0" parTransId="{934F5146-B0E8-48AE-9EE0-222B0DBF3238}" sibTransId="{8378AFB5-C0A6-453F-B278-4F33618B4F35}"/>
    <dgm:cxn modelId="{8E5247B2-A4C2-4C5E-AE66-FB0022612900}" type="presOf" srcId="{A53F72C1-62A6-40B7-8C71-2DFCAD1191FC}" destId="{B3C89E21-02FC-4107-9334-00A3A021BE14}" srcOrd="0" destOrd="0" presId="urn:microsoft.com/office/officeart/2005/8/layout/vProcess5"/>
    <dgm:cxn modelId="{C7A479BB-B799-4D29-B380-96D1BE07E5C2}" type="presOf" srcId="{A3BD717F-EF09-4D8D-BFB9-07AB09722A20}" destId="{D35CBB84-67A1-4F6D-AC2D-5BA2D5C4EDD9}" srcOrd="0" destOrd="0" presId="urn:microsoft.com/office/officeart/2005/8/layout/vProcess5"/>
    <dgm:cxn modelId="{CB5B3EC9-D930-408A-8F3F-DBA44155E7B4}" type="presOf" srcId="{7AA2636C-95DD-4425-B518-E9921958AB3A}" destId="{DC8A53B5-F464-4F01-8538-0FCBE66119B8}" srcOrd="1" destOrd="0" presId="urn:microsoft.com/office/officeart/2005/8/layout/vProcess5"/>
    <dgm:cxn modelId="{F42560E2-93F6-4469-A7FE-DC2BBEE7808D}" type="presParOf" srcId="{2B3D495C-1D64-480E-9899-D4249540ECCF}" destId="{2DFA1428-B781-4248-93EF-183F29D1EF95}" srcOrd="0" destOrd="0" presId="urn:microsoft.com/office/officeart/2005/8/layout/vProcess5"/>
    <dgm:cxn modelId="{14365A8B-1AE4-42E3-85D7-7A5383BB3C14}" type="presParOf" srcId="{2B3D495C-1D64-480E-9899-D4249540ECCF}" destId="{09A599AF-D8C6-4FE4-BCBC-AE2D06A51EB8}" srcOrd="1" destOrd="0" presId="urn:microsoft.com/office/officeart/2005/8/layout/vProcess5"/>
    <dgm:cxn modelId="{B4EC4FF6-4E6D-4AC4-86A0-EE9151FDBBE5}" type="presParOf" srcId="{2B3D495C-1D64-480E-9899-D4249540ECCF}" destId="{B3C89E21-02FC-4107-9334-00A3A021BE14}" srcOrd="2" destOrd="0" presId="urn:microsoft.com/office/officeart/2005/8/layout/vProcess5"/>
    <dgm:cxn modelId="{20ADAC46-3804-4812-8399-56EA0A52A10A}" type="presParOf" srcId="{2B3D495C-1D64-480E-9899-D4249540ECCF}" destId="{9FF855D2-C857-4F8B-BE6B-52E20CABBA7C}" srcOrd="3" destOrd="0" presId="urn:microsoft.com/office/officeart/2005/8/layout/vProcess5"/>
    <dgm:cxn modelId="{8695B023-499D-4FD1-85BF-1636DB8BE860}" type="presParOf" srcId="{2B3D495C-1D64-480E-9899-D4249540ECCF}" destId="{D35CBB84-67A1-4F6D-AC2D-5BA2D5C4EDD9}" srcOrd="4" destOrd="0" presId="urn:microsoft.com/office/officeart/2005/8/layout/vProcess5"/>
    <dgm:cxn modelId="{CFC72FBD-3563-43E4-9E4F-62CF56B1D06E}" type="presParOf" srcId="{2B3D495C-1D64-480E-9899-D4249540ECCF}" destId="{9CCFC301-3497-4571-96A7-44D64A63433F}" srcOrd="5" destOrd="0" presId="urn:microsoft.com/office/officeart/2005/8/layout/vProcess5"/>
    <dgm:cxn modelId="{12F2C6E1-AC29-4631-85FB-F40E2AE47DBA}" type="presParOf" srcId="{2B3D495C-1D64-480E-9899-D4249540ECCF}" destId="{DC8A53B5-F464-4F01-8538-0FCBE66119B8}" srcOrd="6" destOrd="0" presId="urn:microsoft.com/office/officeart/2005/8/layout/vProcess5"/>
    <dgm:cxn modelId="{5E0961F2-7A16-449A-8327-810559CA168D}" type="presParOf" srcId="{2B3D495C-1D64-480E-9899-D4249540ECCF}" destId="{66353444-72FE-4FFE-8438-E2B15A3F8FD5}" srcOrd="7" destOrd="0" presId="urn:microsoft.com/office/officeart/2005/8/layout/vProcess5"/>
    <dgm:cxn modelId="{FAA3BDB9-6EDB-415E-B048-E31D8B163D52}" type="presParOf" srcId="{2B3D495C-1D64-480E-9899-D4249540ECCF}" destId="{70266819-6E3F-4B99-9C4C-FB26F08200B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99AF-D8C6-4FE4-BCBC-AE2D06A51EB8}">
      <dsp:nvSpPr>
        <dsp:cNvPr id="0" name=""/>
        <dsp:cNvSpPr/>
      </dsp:nvSpPr>
      <dsp:spPr>
        <a:xfrm>
          <a:off x="0" y="0"/>
          <a:ext cx="6908800" cy="14655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Dehydration leads to hypovolemia</a:t>
          </a:r>
          <a:endParaRPr lang="en-IN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923" y="42923"/>
        <a:ext cx="5327410" cy="1379654"/>
      </dsp:txXfrm>
    </dsp:sp>
    <dsp:sp modelId="{B3C89E21-02FC-4107-9334-00A3A021BE14}">
      <dsp:nvSpPr>
        <dsp:cNvPr id="0" name=""/>
        <dsp:cNvSpPr/>
      </dsp:nvSpPr>
      <dsp:spPr>
        <a:xfrm>
          <a:off x="609599" y="1709751"/>
          <a:ext cx="6908800" cy="14655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Reduction of right ventricular filling pressure</a:t>
          </a:r>
          <a:endParaRPr lang="en-IN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522" y="1752674"/>
        <a:ext cx="5260778" cy="1379654"/>
      </dsp:txXfrm>
    </dsp:sp>
    <dsp:sp modelId="{9FF855D2-C857-4F8B-BE6B-52E20CABBA7C}">
      <dsp:nvSpPr>
        <dsp:cNvPr id="0" name=""/>
        <dsp:cNvSpPr/>
      </dsp:nvSpPr>
      <dsp:spPr>
        <a:xfrm>
          <a:off x="1219199" y="3419502"/>
          <a:ext cx="6908800" cy="14655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Reduction in pulmonary perfusion, hypoxemia &amp; Fetal distress</a:t>
          </a:r>
          <a:endParaRPr lang="en-IN" sz="2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2122" y="3462425"/>
        <a:ext cx="5260778" cy="1379654"/>
      </dsp:txXfrm>
    </dsp:sp>
    <dsp:sp modelId="{D35CBB84-67A1-4F6D-AC2D-5BA2D5C4EDD9}">
      <dsp:nvSpPr>
        <dsp:cNvPr id="0" name=""/>
        <dsp:cNvSpPr/>
      </dsp:nvSpPr>
      <dsp:spPr>
        <a:xfrm>
          <a:off x="5956224" y="1111338"/>
          <a:ext cx="952575" cy="95257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6170553" y="1111338"/>
        <a:ext cx="523917" cy="716813"/>
      </dsp:txXfrm>
    </dsp:sp>
    <dsp:sp modelId="{9CCFC301-3497-4571-96A7-44D64A63433F}">
      <dsp:nvSpPr>
        <dsp:cNvPr id="0" name=""/>
        <dsp:cNvSpPr/>
      </dsp:nvSpPr>
      <dsp:spPr>
        <a:xfrm>
          <a:off x="6565824" y="2811319"/>
          <a:ext cx="952575" cy="95257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6780153" y="2811319"/>
        <a:ext cx="523917" cy="716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AFFD7-BEE2-4AE7-B0C2-D715E40B44C1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E1BE1-C08A-4529-8221-4A864ACF41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176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Recent studies – 50% in VSD, 10% in ASD ,100% in truncus </a:t>
            </a:r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826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601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HYPER VISCOSITY </a:t>
            </a:r>
            <a:r>
              <a:rPr lang="en-US" b="1" dirty="0" err="1"/>
              <a:t>Sx</a:t>
            </a:r>
            <a:r>
              <a:rPr lang="en-US" b="1" dirty="0"/>
              <a:t> – head ache , muscle weakness, loss of concentration and fatigue</a:t>
            </a:r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7063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362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72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1273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Survival of patients with ES is significantly better than in those with other forms of pulmonary arterial hypertension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82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066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Plasma volume is decreased in Eisenmenger </a:t>
            </a:r>
            <a:r>
              <a:rPr lang="en-US" dirty="0"/>
              <a:t>patients due to secondary erythrocytosis and elevated hematocrit. Thus, the </a:t>
            </a:r>
            <a:r>
              <a:rPr lang="en-US" b="1" dirty="0">
                <a:solidFill>
                  <a:srgbClr val="FF0000"/>
                </a:solidFill>
              </a:rPr>
              <a:t>amount of citrate anticoagulant </a:t>
            </a:r>
            <a:r>
              <a:rPr lang="en-US" dirty="0"/>
              <a:t>is excessive for patients with cyanosis and secondary erythrocytosis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E1BE1-C08A-4529-8221-4A864ACF41DE}" type="slidenum">
              <a:rPr lang="en-IN" smtClean="0"/>
              <a:t>85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714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457B-AFAA-7B29-A2ED-59188302E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49078-D90D-CD3D-73DB-6856BBA5B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CA1D-26F0-3B12-0299-D46D521D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F7003-D49F-8110-5FB0-C44217E9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98CC-2F7D-17A4-95C0-1D06465B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269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9108-EBD9-445D-F6AD-D7662C8D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64C53-6535-C271-8E37-035B05401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74AB5-A2B6-CE1A-570B-3E34037E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F34E2-C766-D1EF-770C-961902D3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4C19-CA2C-7B1D-3EB7-5C3FEA52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086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265E3-4FB8-03FA-183A-A2713391E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E7846-97A8-91C6-93C5-4808ECE3D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9E05C-B007-A636-1009-04FDFCFAB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E2073-01A3-BB95-7D54-5DB8359D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099C8-2254-2EA6-247A-1B4102BD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954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B7A3-26EF-6768-1CA4-A56522F1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16BE6-D652-B44D-ECFE-70C8C2F3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81CC-06D0-9918-3B24-133E4DDA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FC76-A46F-FC3D-A12B-9DBA803F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0D4F0-B0BB-8A8A-B86C-3E33E71C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341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04D8-9A04-03EF-CCB4-2F8426A1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7C9FD-9EB7-D36E-EE1C-B556D61C3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4CD0-5D64-FDF4-74D3-0EA207F6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436C0-8A85-5E0F-6043-CD9EE46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77D3-D37C-C776-A901-32B02D2A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048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FB3A-3D2D-AB8B-4293-AA80AC36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C9E2-5739-E692-695D-C7614C16C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9F019-44C9-D495-D462-15DA939AA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FFFD1-B704-E13C-14D6-7F812385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B013D-82B2-BB22-F71F-D41924AB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3C472-AF3C-E436-D41E-D87762E1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826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3163-06C9-15C6-6AC9-5E357C79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3684-9669-6C1F-4788-51F0A89B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42C65-ED8F-5445-71E6-9D6011D2E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A39F2-9609-7244-DF95-28BF05450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A5C3E-B3F3-389D-7987-521807AB7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4FFFE-99AF-9126-CFCE-501F2207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014FF-458B-13EC-D2FA-47D507AC4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4438F8-00A5-BE6E-003F-BFFD1EF7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896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D5D2-71E8-48DC-36C9-524C45D3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88A30-03F4-9479-DECE-B92284E8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ED80A-5055-4FDC-9B6C-D7CE92E6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5333E-72F9-7EB5-4F5C-13D7047C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81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C80CE-F3A4-2F62-2004-D04AEA17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BC247-755A-8E48-D757-7A24500C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4E5DB-7035-DB9C-FD7B-60AF5601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42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0D61-8C9B-AC8E-28D1-D6765921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734DC-017F-9E90-C9EE-B4EDC0331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933B7-D10E-CFAB-EF66-80449173D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93020-F71F-FF42-CCC9-320F5882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B0C37-8614-F5AB-2F25-3EF57445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76D63-6DDA-6740-71EA-01BECBFD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02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843E7-6487-C514-E77D-E15E7A74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93ED3-9F7A-EAAF-00E5-B3F55C4F1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BD45E-5723-C740-4495-EE1516569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324D6-BC68-6B1F-F105-78275CA7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16B-894B-3CB1-B9EB-9C5E9223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EC937-BE80-C8F9-C4AF-5FE511B9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1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89917-A91A-A374-FF73-C7073253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6FA40-F04E-72B4-BFA6-16F01F4B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4DAE5-D32A-9ACF-9548-F0DA9C4C6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450D2-9C45-4A7A-87FE-6144BDBBF9EB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58902-AF3F-907A-67E0-CB556857C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24D68-9AFA-017C-0781-2603B1864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EAAC8-3BC3-4F95-ABF7-0CB223BC3A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097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C678-9EF1-E570-9944-405A02217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780" y="1122363"/>
            <a:ext cx="11038114" cy="2387600"/>
          </a:xfrm>
        </p:spPr>
        <p:txBody>
          <a:bodyPr>
            <a:normAutofit/>
          </a:bodyPr>
          <a:lstStyle/>
          <a:p>
            <a:r>
              <a:rPr lang="en-I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EISENMENGER SYNDROME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17B32-133F-0479-1CE2-726EBEC6F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530"/>
            <a:ext cx="9143999" cy="1655762"/>
          </a:xfrm>
        </p:spPr>
        <p:txBody>
          <a:bodyPr>
            <a:normAutofit lnSpcReduction="10000"/>
          </a:bodyPr>
          <a:lstStyle/>
          <a:p>
            <a:r>
              <a:rPr lang="en-IN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DR.ARAVIND KUMAR K</a:t>
            </a:r>
          </a:p>
          <a:p>
            <a:r>
              <a:rPr lang="en-IN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CARDIOLOGY</a:t>
            </a:r>
          </a:p>
          <a:p>
            <a:r>
              <a:rPr lang="en-IN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 OF CARDIOLOGY</a:t>
            </a:r>
          </a:p>
          <a:p>
            <a:r>
              <a:rPr lang="en-IN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 CALICUT MEDICAL COLLEGE</a:t>
            </a:r>
          </a:p>
        </p:txBody>
      </p:sp>
    </p:spTree>
    <p:extLst>
      <p:ext uri="{BB962C8B-B14F-4D97-AF65-F5344CB8AC3E}">
        <p14:creationId xmlns:p14="http://schemas.microsoft.com/office/powerpoint/2010/main" val="246472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A058-8E03-D0EB-26E5-2BB0F4AE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6A914-5298-F96A-90CF-4B85F9CDC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D905F-98AD-5067-3E6B-24EAA56F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57150"/>
            <a:ext cx="75247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F115-0471-5EF8-42E2-E65519A2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SHUNT AT ATRIAL LEVEL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DCD73-E8F3-4FC5-1AAF-28E5D2B77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25625"/>
            <a:ext cx="8425543" cy="4667250"/>
          </a:xfrm>
        </p:spPr>
        <p:txBody>
          <a:bodyPr/>
          <a:lstStyle/>
          <a:p>
            <a:r>
              <a:rPr lang="en-US" dirty="0"/>
              <a:t>Partial and total anomalous pulmonary venous drainage – Fixed shunt</a:t>
            </a:r>
          </a:p>
          <a:p>
            <a:r>
              <a:rPr lang="en-US" dirty="0"/>
              <a:t>Sinus venosus defects</a:t>
            </a:r>
          </a:p>
          <a:p>
            <a:r>
              <a:rPr lang="en-US" dirty="0"/>
              <a:t>Atrial septal defects – increased RV volume </a:t>
            </a:r>
          </a:p>
          <a:p>
            <a:r>
              <a:rPr lang="en-US" dirty="0"/>
              <a:t>Common atrium</a:t>
            </a:r>
          </a:p>
          <a:p>
            <a:endParaRPr lang="en-US" dirty="0"/>
          </a:p>
          <a:p>
            <a:r>
              <a:rPr lang="en-US" dirty="0"/>
              <a:t>When RV diastolic compliance fails, reversal of shunt develops(usually 3</a:t>
            </a:r>
            <a:r>
              <a:rPr lang="en-US" baseline="30000" dirty="0"/>
              <a:t>rd</a:t>
            </a:r>
            <a:r>
              <a:rPr lang="en-US" dirty="0"/>
              <a:t> or 4</a:t>
            </a:r>
            <a:r>
              <a:rPr lang="en-US" baseline="30000" dirty="0"/>
              <a:t>th</a:t>
            </a:r>
            <a:r>
              <a:rPr lang="en-US" dirty="0"/>
              <a:t> decade)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66785-426F-99C6-51EB-57B9205B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895737"/>
            <a:ext cx="45815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C12F-C5BD-EAEB-55A0-EDBC6F8A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1" y="365125"/>
            <a:ext cx="10515600" cy="1325563"/>
          </a:xfrm>
        </p:spPr>
        <p:txBody>
          <a:bodyPr/>
          <a:lstStyle/>
          <a:p>
            <a:r>
              <a:rPr lang="en-IN" b="1" dirty="0"/>
              <a:t>SHUNT AT VENTRICULAR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E9A9-1DA5-89D7-6B19-A5E215291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1016" cy="4771118"/>
          </a:xfrm>
        </p:spPr>
        <p:txBody>
          <a:bodyPr/>
          <a:lstStyle/>
          <a:p>
            <a:r>
              <a:rPr lang="en-US" dirty="0"/>
              <a:t>Atrio-ventricular septal defects – adds atrial shunt physiology</a:t>
            </a:r>
          </a:p>
          <a:p>
            <a:endParaRPr lang="en-US" dirty="0"/>
          </a:p>
          <a:p>
            <a:r>
              <a:rPr lang="en-US" dirty="0"/>
              <a:t>Ventricular septal defects –depends on size of shunt and pressures of chambers</a:t>
            </a:r>
          </a:p>
          <a:p>
            <a:endParaRPr lang="en-US" dirty="0"/>
          </a:p>
          <a:p>
            <a:r>
              <a:rPr lang="en-US" dirty="0"/>
              <a:t>Single ventricle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42383-E55C-BE40-1BCB-D7B53EBA1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261" y="735225"/>
            <a:ext cx="4513094" cy="3013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9FB78-3116-A7F3-9901-6F69D0A67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261" y="3732245"/>
            <a:ext cx="4587739" cy="30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4793-58EB-8C13-393B-86BA99A5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SHUNT AT ARTERIAL LEVEL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41B94-C9D1-F0A7-8C8B-6900E417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1441" cy="4351338"/>
          </a:xfrm>
        </p:spPr>
        <p:txBody>
          <a:bodyPr/>
          <a:lstStyle/>
          <a:p>
            <a:r>
              <a:rPr lang="en-US" dirty="0"/>
              <a:t>Aortopulmonary window </a:t>
            </a:r>
          </a:p>
          <a:p>
            <a:r>
              <a:rPr lang="en-US" dirty="0"/>
              <a:t>Persistent ductus arteriosus</a:t>
            </a:r>
          </a:p>
          <a:p>
            <a:r>
              <a:rPr lang="en-US" dirty="0"/>
              <a:t>Truncus arteriosus</a:t>
            </a:r>
          </a:p>
          <a:p>
            <a:endParaRPr lang="en-US" dirty="0"/>
          </a:p>
          <a:p>
            <a:r>
              <a:rPr lang="en-US" dirty="0"/>
              <a:t>Delivers blood flow and systemic pressure to the pulmonary vascular tree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continuously during both systole and diastole </a:t>
            </a:r>
          </a:p>
          <a:p>
            <a:r>
              <a:rPr lang="en-US" dirty="0"/>
              <a:t>Early and rapidly progressive rise of pulmonary vascular resistance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88A99D-F971-CCA4-E05B-2DBE362B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31" y="812056"/>
            <a:ext cx="4762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26265-E319-AD49-AD90-331FB8D7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41" y="3490817"/>
            <a:ext cx="376529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E0A3-C0FB-7C37-A621-65DE0A60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POSTOPERATIVE COMMUNICATIONS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DA52-9BAF-F455-DB48-CEA76F0F9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3657"/>
            <a:ext cx="6965718" cy="4589638"/>
          </a:xfrm>
        </p:spPr>
        <p:txBody>
          <a:bodyPr/>
          <a:lstStyle/>
          <a:p>
            <a:r>
              <a:rPr lang="en-US" dirty="0"/>
              <a:t>Postoperatively if communications between the systemic and pulmonary circulation persist – Eisenmenger physiology occurs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Surgically created systemic arterial to pulmonary shunts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Waterston- and Pott-shunts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Rarely Blalock-Taussig anastomosis</a:t>
            </a:r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D575AE-05E4-0687-16E2-504FBF80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90" y="2202024"/>
            <a:ext cx="4886054" cy="45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6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4760-53A7-FC30-520C-0FF0ADB3E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922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4400" b="1" dirty="0"/>
          </a:p>
          <a:p>
            <a:pPr marL="0" indent="0" algn="ctr">
              <a:buNone/>
            </a:pPr>
            <a:endParaRPr lang="en-IN" sz="4400" b="1" dirty="0"/>
          </a:p>
          <a:p>
            <a:pPr marL="0" indent="0" algn="ctr">
              <a:buNone/>
            </a:pPr>
            <a:r>
              <a:rPr lang="en-IN" sz="4400" b="1" dirty="0"/>
              <a:t>CLINICAL EXAMINATION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87181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D139-5FAC-CEB2-60C3-F1484636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9499-6086-82E4-7E09-7AFB567C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114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History of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 congestion during infancy </a:t>
            </a:r>
            <a:r>
              <a:rPr lang="en-US" dirty="0"/>
              <a:t>due to the left-to-right shunt with increased pulmonary blood flow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With increasing pulmonary vascular resistance, the pulmonary flow declines and pulmonary congestion decreases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The shunt will reverse and the patients become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cyanotic </a:t>
            </a:r>
            <a:r>
              <a:rPr lang="en-US" dirty="0"/>
              <a:t>with further increase in pulmonary vascular resistance.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0F4A4-4B60-7A71-86A6-089FC4F6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5" y="0"/>
            <a:ext cx="3571875" cy="22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E89B7-A4EF-C49C-E789-FB632427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SIGNS AND SYMPTOMS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C0238-DE46-BC2E-B466-CE1E27991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Dyspnea on exertion </a:t>
            </a:r>
          </a:p>
          <a:p>
            <a:endParaRPr lang="en-US" dirty="0"/>
          </a:p>
          <a:p>
            <a:r>
              <a:rPr lang="en-US" dirty="0"/>
              <a:t>Fatigue  </a:t>
            </a:r>
          </a:p>
          <a:p>
            <a:endParaRPr lang="en-US" dirty="0"/>
          </a:p>
          <a:p>
            <a:r>
              <a:rPr lang="en-US" dirty="0"/>
              <a:t>Syncope due to low systemic cardiac output</a:t>
            </a:r>
          </a:p>
          <a:p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 abnormalities (e.g. headache, dizziness, visual disturbances) due to secondary erythrocytosis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hyperviscosity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r>
              <a:rPr lang="en-US" dirty="0"/>
              <a:t>Congestive right heart failure</a:t>
            </a:r>
          </a:p>
          <a:p>
            <a:endParaRPr lang="en-US" dirty="0"/>
          </a:p>
          <a:p>
            <a:r>
              <a:rPr lang="en-US" dirty="0"/>
              <a:t>Arrhythmias</a:t>
            </a:r>
          </a:p>
        </p:txBody>
      </p:sp>
    </p:spTree>
    <p:extLst>
      <p:ext uri="{BB962C8B-B14F-4D97-AF65-F5344CB8AC3E}">
        <p14:creationId xmlns:p14="http://schemas.microsoft.com/office/powerpoint/2010/main" val="13896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876B-A1BD-E2BC-BAFB-CDA0BAB2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654C1-8B34-FB83-AE35-DD6EA6F52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Hemoptysis</a:t>
            </a:r>
            <a:r>
              <a:rPr lang="en-US" dirty="0"/>
              <a:t> due to pulmonary infarction, rupture of a dilated pulmonary artery or a thin-walled pulmonary arteriole</a:t>
            </a:r>
          </a:p>
          <a:p>
            <a:endParaRPr lang="en-US" dirty="0"/>
          </a:p>
          <a:p>
            <a:r>
              <a:rPr lang="en-US" b="1" dirty="0"/>
              <a:t>Bleeding</a:t>
            </a:r>
            <a:r>
              <a:rPr lang="en-US" dirty="0"/>
              <a:t> due to coagulation abnormalities or thrombocytopenia</a:t>
            </a:r>
          </a:p>
          <a:p>
            <a:endParaRPr lang="en-US" dirty="0"/>
          </a:p>
          <a:p>
            <a:r>
              <a:rPr lang="en-US" b="1" dirty="0"/>
              <a:t>Cerebrovascular accidents </a:t>
            </a:r>
            <a:r>
              <a:rPr lang="en-US" dirty="0"/>
              <a:t>due to </a:t>
            </a:r>
            <a:r>
              <a:rPr lang="en-US" dirty="0" err="1"/>
              <a:t>hyperviscosity</a:t>
            </a:r>
            <a:r>
              <a:rPr lang="en-US" dirty="0"/>
              <a:t>, paradoxical embolism, or a cerebral abscess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0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29C6-7420-4D32-3187-8063A731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A74A-3F90-BF86-70D9-07BF0E8B5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E49C7-0597-916B-17D0-475C14F4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44" y="84836"/>
            <a:ext cx="8620217" cy="67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9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3598-F4DB-085B-5D4D-10BA0C30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0AD0C-B1E9-AF54-BE95-D831EB591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882"/>
            <a:ext cx="10515600" cy="494399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Braunwald’s</a:t>
            </a:r>
            <a:r>
              <a:rPr lang="en-US" dirty="0"/>
              <a:t> Textbook Of Cardiovascular Medicine, 12</a:t>
            </a:r>
            <a:r>
              <a:rPr lang="en-US" baseline="30000" dirty="0"/>
              <a:t>th </a:t>
            </a:r>
            <a:r>
              <a:rPr lang="en-US" dirty="0"/>
              <a:t>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Perloff’s Clinical Recognition of Congenital Heart Diseases, 7</a:t>
            </a:r>
            <a:r>
              <a:rPr lang="en-US" baseline="30000" dirty="0"/>
              <a:t>th</a:t>
            </a:r>
            <a:r>
              <a:rPr lang="en-US" dirty="0"/>
              <a:t> 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Arvanitaki</a:t>
            </a:r>
            <a:r>
              <a:rPr lang="en-US" dirty="0"/>
              <a:t> A, </a:t>
            </a:r>
            <a:r>
              <a:rPr lang="en-US" dirty="0" err="1"/>
              <a:t>Gatzoulis</a:t>
            </a:r>
            <a:r>
              <a:rPr lang="en-US" dirty="0"/>
              <a:t> M, </a:t>
            </a:r>
            <a:r>
              <a:rPr lang="en-US" dirty="0" err="1"/>
              <a:t>Opotowsky</a:t>
            </a:r>
            <a:r>
              <a:rPr lang="en-US" dirty="0"/>
              <a:t> A, et al. Eisenmenger Syndrome. J Am Coll </a:t>
            </a:r>
            <a:r>
              <a:rPr lang="en-US" dirty="0" err="1"/>
              <a:t>Cardiol</a:t>
            </a:r>
            <a:r>
              <a:rPr lang="en-US" dirty="0"/>
              <a:t>. 2022 Mar, 79 (12) 1183–1198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b="0" i="0" dirty="0">
                <a:solidFill>
                  <a:srgbClr val="222222"/>
                </a:solidFill>
                <a:effectLst/>
              </a:rPr>
              <a:t>Bouzas B, </a:t>
            </a:r>
            <a:r>
              <a:rPr lang="en-IN" b="0" i="0" dirty="0" err="1">
                <a:solidFill>
                  <a:srgbClr val="222222"/>
                </a:solidFill>
                <a:effectLst/>
              </a:rPr>
              <a:t>Gatzoulis</a:t>
            </a:r>
            <a:r>
              <a:rPr lang="en-IN" b="0" i="0" dirty="0">
                <a:solidFill>
                  <a:srgbClr val="222222"/>
                </a:solidFill>
                <a:effectLst/>
              </a:rPr>
              <a:t> MA. Pulmonary arterial hypertension in adults with congenital heart disease. </a:t>
            </a:r>
            <a:r>
              <a:rPr lang="en-IN" b="0" i="0" dirty="0" err="1">
                <a:solidFill>
                  <a:srgbClr val="222222"/>
                </a:solidFill>
                <a:effectLst/>
              </a:rPr>
              <a:t>Revista</a:t>
            </a:r>
            <a:r>
              <a:rPr lang="en-IN" b="0" i="0" dirty="0">
                <a:solidFill>
                  <a:srgbClr val="222222"/>
                </a:solidFill>
                <a:effectLst/>
              </a:rPr>
              <a:t> Española de </a:t>
            </a:r>
            <a:r>
              <a:rPr lang="en-IN" b="0" i="0" dirty="0" err="1">
                <a:solidFill>
                  <a:srgbClr val="222222"/>
                </a:solidFill>
                <a:effectLst/>
              </a:rPr>
              <a:t>Cardiología</a:t>
            </a:r>
            <a:r>
              <a:rPr lang="en-IN" b="0" i="0" dirty="0">
                <a:solidFill>
                  <a:srgbClr val="222222"/>
                </a:solidFill>
                <a:effectLst/>
              </a:rPr>
              <a:t> (English Edition)2005 May 1;58(5):4659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b="0" i="0" dirty="0">
              <a:solidFill>
                <a:srgbClr val="222222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Kaemmerer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H,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Mebus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S, Schulze-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Neick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I,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Eicken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A, Trindade PT, Hager A,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Oechslin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E,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Niwa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K, Lang I, Hess J. The adult patient with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eisenmenger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syndrome: a medical update after dana point part I: epidemiology, clinical aspects and diagnostic options.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Curr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Cardiol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Rev. 2010 Nov;6(4):343-55.</a:t>
            </a:r>
          </a:p>
        </p:txBody>
      </p:sp>
    </p:spTree>
    <p:extLst>
      <p:ext uri="{BB962C8B-B14F-4D97-AF65-F5344CB8AC3E}">
        <p14:creationId xmlns:p14="http://schemas.microsoft.com/office/powerpoint/2010/main" val="253556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4D46-7C78-8FAD-13F9-85B0EBE7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/>
          <a:lstStyle/>
          <a:p>
            <a:r>
              <a:rPr lang="en-IN" b="1" dirty="0"/>
              <a:t>EXAMINATION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A498-0256-7ED6-DD6E-89BA0190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875"/>
            <a:ext cx="10515600" cy="527685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cyanosis and clubbing(HPOA)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PDA - differential cyanosis </a:t>
            </a:r>
            <a:r>
              <a:rPr lang="en-US" dirty="0"/>
              <a:t>if desaturated blood enters the aorta distal to the left subclavian artery</a:t>
            </a:r>
          </a:p>
          <a:p>
            <a:endParaRPr lang="en-US" dirty="0"/>
          </a:p>
          <a:p>
            <a:r>
              <a:rPr lang="en-US" dirty="0"/>
              <a:t>Arterial pulse is often normal or diminished</a:t>
            </a:r>
          </a:p>
          <a:p>
            <a:endParaRPr lang="en-US" dirty="0"/>
          </a:p>
          <a:p>
            <a:r>
              <a:rPr lang="en-US" dirty="0"/>
              <a:t>JVP is normal without right heart failure</a:t>
            </a:r>
          </a:p>
          <a:p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Prominent “a”-wave </a:t>
            </a:r>
            <a:r>
              <a:rPr lang="en-US" dirty="0"/>
              <a:t>when systemic venous pressure increases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tricuspid regurgitation, the jugular venous pressure may be elevated and shows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prominent "v" wave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756DF-EB9F-193D-509B-C2104031E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8" y="2435166"/>
            <a:ext cx="3305172" cy="24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00DC-E589-1833-6763-398FE020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64FAC-42A5-7CC9-B001-3F0D75EE3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E7F439-756D-DB2A-0D83-B1990D35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688" y="1285018"/>
            <a:ext cx="5115113" cy="410807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EED393-990E-C783-AB93-76E2F08B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9" y="1335509"/>
            <a:ext cx="5410113" cy="40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45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A2EB-ACA7-8588-A26B-B27718A87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275"/>
            <a:ext cx="10515600" cy="5881688"/>
          </a:xfrm>
        </p:spPr>
        <p:txBody>
          <a:bodyPr/>
          <a:lstStyle/>
          <a:p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Parasternal lift </a:t>
            </a:r>
            <a:r>
              <a:rPr lang="en-US" dirty="0"/>
              <a:t>from the right ventricle palpable in almost all patients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left ventricular apical impulse is usually absent due to a posterior displacement</a:t>
            </a:r>
          </a:p>
          <a:p>
            <a:endParaRPr lang="en-US" dirty="0"/>
          </a:p>
          <a:p>
            <a:r>
              <a:rPr lang="en-US" dirty="0"/>
              <a:t>At upper left sternal border - a prominent main pulmonary artery impulse is present and a tactual closure of the pulmonary valve</a:t>
            </a:r>
          </a:p>
          <a:p>
            <a:endParaRPr lang="en-US" dirty="0"/>
          </a:p>
          <a:p>
            <a:r>
              <a:rPr lang="en-US" dirty="0"/>
              <a:t>Hepatosplenomegaly or a pulsatile liver occur with right heart failure.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663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7C69-E2EB-A668-3857-29E6FD82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AUSCULTATION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33448-CB16-8CD6-32C0-3E958B5E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6325"/>
            <a:ext cx="10515600" cy="54165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Loud P2</a:t>
            </a:r>
          </a:p>
          <a:p>
            <a:endParaRPr lang="en-US" dirty="0"/>
          </a:p>
          <a:p>
            <a:r>
              <a:rPr lang="en-US" dirty="0"/>
              <a:t>Single S2 (in non-restrictive VSD)</a:t>
            </a:r>
          </a:p>
          <a:p>
            <a:endParaRPr lang="en-US" dirty="0"/>
          </a:p>
          <a:p>
            <a:r>
              <a:rPr lang="en-US" dirty="0"/>
              <a:t>Wide and fixed split S2 (in ASD)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S3 , S4</a:t>
            </a:r>
          </a:p>
          <a:p>
            <a:endParaRPr lang="en-US" dirty="0"/>
          </a:p>
          <a:p>
            <a:r>
              <a:rPr lang="en-US" dirty="0"/>
              <a:t>Isodynamic holosystolic murmur of tricuspid regurgitation</a:t>
            </a:r>
          </a:p>
          <a:p>
            <a:endParaRPr lang="en-US" dirty="0"/>
          </a:p>
          <a:p>
            <a:r>
              <a:rPr lang="en-US" dirty="0"/>
              <a:t>A decrescendo Early diastolic murmur (Graham </a:t>
            </a:r>
            <a:r>
              <a:rPr lang="en-US" dirty="0" err="1"/>
              <a:t>Steell</a:t>
            </a:r>
            <a:r>
              <a:rPr lang="en-US" dirty="0"/>
              <a:t> murmur) (in PR)</a:t>
            </a:r>
          </a:p>
          <a:p>
            <a:endParaRPr lang="en-US" dirty="0"/>
          </a:p>
          <a:p>
            <a:r>
              <a:rPr lang="en-US" dirty="0"/>
              <a:t>Murmurs of a ventricular septal defect or a patent ductus arteriosus are lacking in patients with severe pulmonary hypertension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A58709-B746-7867-E399-71C341A8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44" y="0"/>
            <a:ext cx="3708156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598A-8DF6-66DF-70ED-21E4669F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BD5B9-585E-42BF-F81F-4653F1F96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B54F6-8E46-565B-4FA5-14A441D9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12" y="5679"/>
            <a:ext cx="6729273" cy="67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6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150B-1DD1-5FB4-9597-54514FB2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ECG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C7A01-1DF8-9389-8627-4381ED10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atrial enlargement </a:t>
            </a:r>
            <a:r>
              <a:rPr lang="en-US" dirty="0"/>
              <a:t>(P-</a:t>
            </a:r>
            <a:r>
              <a:rPr lang="en-US" dirty="0" err="1"/>
              <a:t>dextroatriale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axis deviation and right ventricular hypertrophy</a:t>
            </a:r>
            <a:r>
              <a:rPr lang="en-US" dirty="0"/>
              <a:t> including tall R wave in V1/2, deep S waves in V5/6 ± ST- and T-wave abnormalities</a:t>
            </a:r>
          </a:p>
          <a:p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axis deviation </a:t>
            </a:r>
            <a:r>
              <a:rPr lang="en-US" dirty="0"/>
              <a:t>- complete or incomplete AV-septal defects</a:t>
            </a:r>
          </a:p>
          <a:p>
            <a:endParaRPr lang="en-US" dirty="0"/>
          </a:p>
          <a:p>
            <a:r>
              <a:rPr lang="en-US" dirty="0"/>
              <a:t>Atrial or ventricular arrhythmias </a:t>
            </a:r>
          </a:p>
          <a:p>
            <a:endParaRPr lang="en-US" dirty="0"/>
          </a:p>
          <a:p>
            <a:r>
              <a:rPr lang="en-US" dirty="0"/>
              <a:t>A first-degree AV-block - AV septal defects.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24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2121-8A92-BDE4-FCBA-19ED88CF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644E-4D38-F090-F190-3858D9F32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A07735-FA22-FC5D-9DEA-9927A9775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1" t="25942" r="25284" b="26029"/>
          <a:stretch/>
        </p:blipFill>
        <p:spPr>
          <a:xfrm>
            <a:off x="0" y="173254"/>
            <a:ext cx="12177628" cy="65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67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7718-D8E6-7F7C-957A-3972C37B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2379-8FD7-5B87-C043-715EBB998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74F628-FAFC-F7AD-25FD-30F28F011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3" t="28746" r="38551" b="15876"/>
          <a:stretch/>
        </p:blipFill>
        <p:spPr>
          <a:xfrm>
            <a:off x="346510" y="221381"/>
            <a:ext cx="11511814" cy="6405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912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DE643-34E6-54E1-B5CA-E7354D13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Prominent, dilated main and branch pulmonary arteries and diminished size and number of peripheral vessels (pruning)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76DAF-4466-024F-321B-994B906F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93" y="400007"/>
            <a:ext cx="4984625" cy="486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83C12-D57B-3B58-0FA5-48E09DA8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742" y="404770"/>
            <a:ext cx="4758428" cy="48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09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3899-4F7E-838F-0098-2CBA7EC0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AAF5C-5F0A-599E-7385-CA191134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4419B-2460-D924-0704-77EE60010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4" t="35699" r="4999" b="12552"/>
          <a:stretch/>
        </p:blipFill>
        <p:spPr>
          <a:xfrm>
            <a:off x="318436" y="1280160"/>
            <a:ext cx="11588014" cy="40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0C78-9F7B-42A2-9065-9FCD825D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43CB-3538-7438-F875-22163DC2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2022 ESC/ERS Guidelines for the diagnosis and treatment of pulmonary hypertension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D'Alto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M, Diller GP. Pulmonary hypertension in adults with congenital heart disease and Eisenmenger syndrome: current advanced management strategies. Heart. 2014 Sep;100(17):1322-8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Oechslin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E,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Mebus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S, Schulze-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Neick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I,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Niwa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K, Trindade PT,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Eicken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A, Hager A, Lang I, Hess J,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Kaemmerer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H. The Adult Patient with Eisenmenger Syndrome: A Medical Update after Dana Point Part III: Specific Management and Surgical Aspects.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Curr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Cardiol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Rev. 2010 Nov;6(4):363-72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Huang JB, Liang J, Zhou LY. Eisenmenger syndrome: not always inoperable. Respir Care. 2012 Sep;57(9):1488-95.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: 10.4187/respcare.01418.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2012 Feb 17. PMID: 22348268.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696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758D-5DF2-B4F5-685A-2A223D8A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593"/>
            <a:ext cx="10515600" cy="753461"/>
          </a:xfrm>
        </p:spPr>
        <p:txBody>
          <a:bodyPr/>
          <a:lstStyle/>
          <a:p>
            <a:pPr algn="ctr"/>
            <a:r>
              <a:rPr lang="en-US" b="1" dirty="0"/>
              <a:t>JUG HANDLE APPEARANCE IN ES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94BEA-B6FC-E58C-BC73-E8278762E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31" y="1149281"/>
            <a:ext cx="4687410" cy="5529849"/>
          </a:xfrm>
        </p:spPr>
      </p:pic>
    </p:spTree>
    <p:extLst>
      <p:ext uri="{BB962C8B-B14F-4D97-AF65-F5344CB8AC3E}">
        <p14:creationId xmlns:p14="http://schemas.microsoft.com/office/powerpoint/2010/main" val="2718312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00FF-A399-76CD-9534-73466161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ECHOCARDIOGRAPHY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40753-9595-69DD-77FB-C6F71C018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RV size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RV wall thickness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RV systolic function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RA dilation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Pulmonary artery pressure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1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71C2-7159-C65F-D290-D5555C8B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RV CHANGES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4F4AE-D94C-07CF-1385-F62C2CFB4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0" y="1825625"/>
            <a:ext cx="3494103" cy="4351338"/>
          </a:xfrm>
        </p:spPr>
        <p:txBody>
          <a:bodyPr/>
          <a:lstStyle/>
          <a:p>
            <a:r>
              <a:rPr lang="en-US" dirty="0"/>
              <a:t>RV dilation causes Tricuspid annular </a:t>
            </a:r>
            <a:r>
              <a:rPr lang="en-US" dirty="0" err="1"/>
              <a:t>dilation</a:t>
            </a:r>
            <a:r>
              <a:rPr lang="en-US" dirty="0" err="1">
                <a:sym typeface="Wingdings" panose="05000000000000000000" pitchFamily="2" charset="2"/>
              </a:rPr>
              <a:t>TR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TR+ RV systolic dysfunction worsens afterload </a:t>
            </a:r>
            <a:endParaRPr lang="en-US" dirty="0"/>
          </a:p>
          <a:p>
            <a:endParaRPr lang="en-IN" dirty="0"/>
          </a:p>
        </p:txBody>
      </p:sp>
      <p:pic>
        <p:nvPicPr>
          <p:cNvPr id="4" name="Picture 3" descr="rv compensation.PNG">
            <a:extLst>
              <a:ext uri="{FF2B5EF4-FFF2-40B4-BE49-F238E27FC236}">
                <a16:creationId xmlns:a16="http://schemas.microsoft.com/office/drawing/2014/main" id="{8956ACEC-8B6C-8E82-A9F9-299F2E2CF7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2781" y="1518082"/>
            <a:ext cx="7951000" cy="5213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1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ABD3-DE71-69C0-4CF2-063E9D8AA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0550F-9543-D8E6-3BC5-6A3FA844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3298"/>
            <a:ext cx="10515600" cy="6961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Evaluation of RV size and systolic function include the proximal and distal RV outflow tract </a:t>
            </a:r>
            <a:r>
              <a:rPr lang="en-US" sz="28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(RVOT</a:t>
            </a:r>
            <a:r>
              <a:rPr lang="en-US" sz="2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end-diastole)</a:t>
            </a:r>
            <a:endParaRPr lang="en-US" dirty="0"/>
          </a:p>
          <a:p>
            <a:endParaRPr lang="en-IN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142719C-9944-75E1-0930-0F209AE12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8" t="25733" r="20179" b="11888"/>
          <a:stretch/>
        </p:blipFill>
        <p:spPr>
          <a:xfrm>
            <a:off x="838200" y="217642"/>
            <a:ext cx="9277952" cy="55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89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C515-8E51-6458-5A29-6F3FCB1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36625"/>
            <a:ext cx="5305425" cy="1325563"/>
          </a:xfrm>
        </p:spPr>
        <p:txBody>
          <a:bodyPr/>
          <a:lstStyle/>
          <a:p>
            <a:r>
              <a:rPr lang="en-US" b="1" dirty="0"/>
              <a:t>RV SIZE AND DILATION</a:t>
            </a:r>
            <a:endParaRPr lang="en-IN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788B10-9D20-68BC-B1C9-226E93AF7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410213"/>
              </p:ext>
            </p:extLst>
          </p:nvPr>
        </p:nvGraphicFramePr>
        <p:xfrm>
          <a:off x="6096000" y="0"/>
          <a:ext cx="3744416" cy="27835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297"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54">
                <a:tc>
                  <a:txBody>
                    <a:bodyPr/>
                    <a:lstStyle/>
                    <a:p>
                      <a:r>
                        <a:rPr lang="en-US" dirty="0"/>
                        <a:t>Base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54">
                <a:tc>
                  <a:txBody>
                    <a:bodyPr/>
                    <a:lstStyle/>
                    <a:p>
                      <a:r>
                        <a:rPr lang="en-US" dirty="0"/>
                        <a:t>Mid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&gt;35mm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654">
                <a:tc>
                  <a:txBody>
                    <a:bodyPr/>
                    <a:lstStyle/>
                    <a:p>
                      <a:r>
                        <a:rPr lang="en-US" dirty="0"/>
                        <a:t>Longitudinal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&gt;86mm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654">
                <a:tc>
                  <a:txBody>
                    <a:bodyPr/>
                    <a:lstStyle/>
                    <a:p>
                      <a:r>
                        <a:rPr lang="en-US" dirty="0"/>
                        <a:t>Proximal</a:t>
                      </a:r>
                      <a:r>
                        <a:rPr lang="en-US" baseline="0" dirty="0"/>
                        <a:t> RVOT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36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654">
                <a:tc>
                  <a:txBody>
                    <a:bodyPr/>
                    <a:lstStyle/>
                    <a:p>
                      <a:r>
                        <a:rPr lang="en-US" dirty="0"/>
                        <a:t>Distal RVOT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28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478C940-AB43-C11E-4C18-379081175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2783567"/>
            <a:ext cx="8705850" cy="40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71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0042-4182-1080-9F31-525F69AD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RV WALL THICKNESS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86C4-0F08-DEAB-1AC2-A8FA8262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5664" cy="4351338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Linear measurement of RV free wall on subcostal 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Normal RV wall thickness = 1-5mm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866293-711B-0871-3768-45CD611C0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1"/>
          <a:stretch/>
        </p:blipFill>
        <p:spPr>
          <a:xfrm>
            <a:off x="6713949" y="183834"/>
            <a:ext cx="5005138" cy="62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AB39-DE16-EA33-C871-CC44042A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96"/>
            <a:ext cx="10515600" cy="790114"/>
          </a:xfrm>
        </p:spPr>
        <p:txBody>
          <a:bodyPr/>
          <a:lstStyle/>
          <a:p>
            <a:r>
              <a:rPr lang="en-US" b="1" dirty="0"/>
              <a:t>RV SYSTOLIC FUNCTION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0E61-254B-BB4C-D60D-CC923337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44246E-0E76-493D-5C98-34AFBE0E8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9" t="23963" r="12340" b="23391"/>
          <a:stretch/>
        </p:blipFill>
        <p:spPr>
          <a:xfrm>
            <a:off x="448411" y="1217330"/>
            <a:ext cx="11371412" cy="55752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947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1142-6AE7-E0FE-2835-4A7E3A3F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B6D84-2936-9361-ACD0-C4A372A1F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A190B1-513D-24C4-0DF2-EF46C731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0"/>
            <a:ext cx="710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62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2ACB-4673-49B0-E731-C9C7B70F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 DILATION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1F0D0-DF78-3439-9494-6E8C0252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9" y="1690688"/>
            <a:ext cx="6534864" cy="44862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Major axis dimension </a:t>
            </a:r>
            <a:r>
              <a:rPr lang="en-US" sz="2800" b="1" dirty="0"/>
              <a:t>&lt; 53 mm</a:t>
            </a:r>
          </a:p>
          <a:p>
            <a:pPr>
              <a:lnSpc>
                <a:spcPct val="150000"/>
              </a:lnSpc>
            </a:pPr>
            <a:endParaRPr lang="en-US" sz="2800" b="1" dirty="0"/>
          </a:p>
          <a:p>
            <a:pPr>
              <a:lnSpc>
                <a:spcPct val="150000"/>
              </a:lnSpc>
            </a:pPr>
            <a:r>
              <a:rPr lang="en-US" sz="2800" dirty="0"/>
              <a:t>Minor axis dimension </a:t>
            </a:r>
            <a:r>
              <a:rPr lang="en-US" sz="2800" b="1" dirty="0"/>
              <a:t>&lt; 44 mm</a:t>
            </a:r>
          </a:p>
          <a:p>
            <a:pPr>
              <a:lnSpc>
                <a:spcPct val="150000"/>
              </a:lnSpc>
            </a:pPr>
            <a:endParaRPr lang="en-US" sz="2800" b="1" dirty="0"/>
          </a:p>
          <a:p>
            <a:pPr>
              <a:lnSpc>
                <a:spcPct val="150000"/>
              </a:lnSpc>
            </a:pPr>
            <a:r>
              <a:rPr lang="en-US" sz="2800" dirty="0"/>
              <a:t>RA area (end- ventricular systole) </a:t>
            </a:r>
            <a:r>
              <a:rPr lang="en-US" sz="2800" b="1" dirty="0"/>
              <a:t>&lt; 18 cm</a:t>
            </a:r>
            <a:r>
              <a:rPr lang="en-US" sz="2800" b="1" baseline="30000" dirty="0"/>
              <a:t>2</a:t>
            </a:r>
            <a:r>
              <a:rPr lang="en-US" sz="28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504DA-6B06-F11D-F822-3C67B470A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3" y="575399"/>
            <a:ext cx="4872807" cy="57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7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ABB6-1E94-156B-C045-023EED66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PULMONARY PRESSURES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D3DB-1414-7B56-1D09-7A7EE287B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dirty="0"/>
              <a:t>Tricuspid Regurgitant Velocity (</a:t>
            </a:r>
            <a:r>
              <a:rPr lang="en-US" sz="2800" b="1" dirty="0"/>
              <a:t>RVP = </a:t>
            </a:r>
            <a:r>
              <a:rPr lang="en-US" sz="2800" b="1" dirty="0" err="1"/>
              <a:t>PAP</a:t>
            </a:r>
            <a:r>
              <a:rPr lang="en-US" sz="1800" b="1" dirty="0" err="1"/>
              <a:t>systolic</a:t>
            </a:r>
            <a:r>
              <a:rPr lang="en-US" sz="1400" b="1" dirty="0"/>
              <a:t> </a:t>
            </a:r>
            <a:r>
              <a:rPr lang="en-US" sz="800" b="1" dirty="0"/>
              <a:t> </a:t>
            </a:r>
            <a:r>
              <a:rPr lang="en-US" sz="2800" b="1" dirty="0"/>
              <a:t>= 4(</a:t>
            </a:r>
            <a:r>
              <a:rPr lang="en-US" sz="2800" b="1" i="1" dirty="0"/>
              <a:t>V</a:t>
            </a:r>
            <a:r>
              <a:rPr lang="en-US" sz="1400" b="1" dirty="0"/>
              <a:t>TR</a:t>
            </a:r>
            <a:r>
              <a:rPr lang="en-US" sz="800" b="1" dirty="0"/>
              <a:t> </a:t>
            </a:r>
            <a:r>
              <a:rPr lang="en-US" sz="2800" b="1" dirty="0"/>
              <a:t>)</a:t>
            </a:r>
            <a:r>
              <a:rPr lang="en-US" sz="3200" b="1" baseline="30000" dirty="0"/>
              <a:t>2</a:t>
            </a:r>
            <a:r>
              <a:rPr lang="en-US" sz="1200" b="1" dirty="0"/>
              <a:t> </a:t>
            </a:r>
            <a:r>
              <a:rPr lang="en-US" sz="2800" b="1" dirty="0"/>
              <a:t>+ RAP)</a:t>
            </a:r>
            <a:endParaRPr lang="en-US" dirty="0"/>
          </a:p>
          <a:p>
            <a:pPr>
              <a:lnSpc>
                <a:spcPct val="300000"/>
              </a:lnSpc>
            </a:pPr>
            <a:r>
              <a:rPr lang="en-US" dirty="0"/>
              <a:t>Pulmonic Regurgitant Velocity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221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0D7C-3C29-8AC2-E358-F784CFDF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8D5C-593D-7304-4E3E-B9F0895D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2" y="1492898"/>
            <a:ext cx="9327326" cy="4684065"/>
          </a:xfrm>
        </p:spPr>
        <p:txBody>
          <a:bodyPr>
            <a:normAutofit lnSpcReduction="10000"/>
          </a:bodyPr>
          <a:lstStyle/>
          <a:p>
            <a:r>
              <a:rPr lang="en-IN" dirty="0"/>
              <a:t>Eisenmenger syndrome (ES)- first described by </a:t>
            </a:r>
            <a:r>
              <a:rPr lang="en-IN" b="1" dirty="0"/>
              <a:t>Victor Eisenmenger </a:t>
            </a:r>
            <a:r>
              <a:rPr lang="en-IN" dirty="0"/>
              <a:t>in 1897 in </a:t>
            </a:r>
            <a:r>
              <a:rPr lang="en-US" b="0" i="0" dirty="0">
                <a:effectLst/>
              </a:rPr>
              <a:t>a 32-year-old man with cyanosis and dyspnea since infancy secondary to an unrestricted ventricular septal defect who died of massive pulmonary hemorrhage</a:t>
            </a:r>
            <a:endParaRPr lang="en-IN" dirty="0"/>
          </a:p>
          <a:p>
            <a:endParaRPr lang="en-IN" dirty="0"/>
          </a:p>
          <a:p>
            <a:r>
              <a:rPr lang="en-IN" dirty="0"/>
              <a:t>Later in 1958, 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Wood </a:t>
            </a:r>
            <a:r>
              <a:rPr lang="en-IN" dirty="0"/>
              <a:t>defined in pathophysiologic terms as</a:t>
            </a:r>
          </a:p>
          <a:p>
            <a:pPr marL="0" indent="0">
              <a:buNone/>
            </a:pP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“pulmonary hypertension (PH) at systemic level, caused by   a high pulmonary vascular resistance (PVR), with reversed or bidirectional shunt at aorto-pulmonary, ventricular, or atrial level”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CF564-8718-916B-1228-CADD7920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061" y="745866"/>
            <a:ext cx="2316306" cy="2524513"/>
          </a:xfrm>
          <a:prstGeom prst="rect">
            <a:avLst/>
          </a:prstGeom>
        </p:spPr>
      </p:pic>
      <p:pic>
        <p:nvPicPr>
          <p:cNvPr id="4098" name="Picture 2" descr="2Q== (210×240)">
            <a:extLst>
              <a:ext uri="{FF2B5EF4-FFF2-40B4-BE49-F238E27FC236}">
                <a16:creationId xmlns:a16="http://schemas.microsoft.com/office/drawing/2014/main" id="{6F50EB60-79D7-B5AF-EC40-103AC3CE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061" y="3295293"/>
            <a:ext cx="2325432" cy="26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54D0-CDB7-F867-D890-41328F66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EXERCISING/CARDIOPULMONARY EXERCISE TEST (CPET)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C7F1-2CAB-A6B7-B8BB-E72BEC630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patients with pulmonary vascular disease, pulmonary vascular resistance does not display the physiologic decline during exercise</a:t>
            </a:r>
          </a:p>
          <a:p>
            <a:endParaRPr lang="en-US" dirty="0"/>
          </a:p>
          <a:p>
            <a:r>
              <a:rPr lang="en-US" dirty="0"/>
              <a:t>In patients with ES, the unrestrictive bidirectional shunt prevents </a:t>
            </a:r>
            <a:r>
              <a:rPr lang="en-US" dirty="0" err="1"/>
              <a:t>suprasystemic</a:t>
            </a:r>
            <a:r>
              <a:rPr lang="en-US" dirty="0"/>
              <a:t> right ventricular pressure and enables left ventricular filling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right-to-left shunt at atrial level </a:t>
            </a:r>
            <a:r>
              <a:rPr lang="en-US" dirty="0"/>
              <a:t>even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augments left ventricular filling </a:t>
            </a:r>
            <a:r>
              <a:rPr lang="en-US" dirty="0"/>
              <a:t>and may prevent heart failure during exercise, at the expense of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cyanosis</a:t>
            </a:r>
            <a:r>
              <a:rPr lang="en-US" dirty="0"/>
              <a:t> during exercise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78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7C09-AE98-304A-9B5B-E28C04ED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3009-9FCE-98FA-AACA-CC6541FF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amount of right to left shunting depends on the ratio of pulmonary to systemic vascular resistance (</a:t>
            </a:r>
            <a:r>
              <a:rPr lang="en-US" dirty="0">
                <a:solidFill>
                  <a:srgbClr val="00B050"/>
                </a:solidFill>
              </a:rPr>
              <a:t>Rp/Rs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Eisenmenger patients systemic vascular resistance decreases substantially during exercise</a:t>
            </a:r>
            <a:r>
              <a:rPr lang="en-US" dirty="0"/>
              <a:t>, whereas </a:t>
            </a:r>
            <a:r>
              <a:rPr lang="en-US" dirty="0">
                <a:solidFill>
                  <a:srgbClr val="00B050"/>
                </a:solidFill>
              </a:rPr>
              <a:t>pulmonary vascular resistance decreases inadequately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The ratio of pulmonary to systemic vascular resistance, which might be less than 1 at rest, increases to </a:t>
            </a:r>
            <a:r>
              <a:rPr lang="en-US" i="1" dirty="0">
                <a:solidFill>
                  <a:srgbClr val="00B050"/>
                </a:solidFill>
              </a:rPr>
              <a:t>more than 1 during exercise</a:t>
            </a:r>
          </a:p>
          <a:p>
            <a:endParaRPr lang="en-US" dirty="0"/>
          </a:p>
          <a:p>
            <a:r>
              <a:rPr lang="en-US" dirty="0"/>
              <a:t> Severe cyanosis reaching saturations of less than 50% causes dyspnea and makes patients stop exercise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04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2D48-C82F-3B0F-00B6-18EE3E30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 AND SPORTS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A96AD-3217-1A77-4856-281EF8D0A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recent recommendation for participation in competitive and leisure sport allows </a:t>
            </a:r>
            <a:r>
              <a:rPr lang="en-US" dirty="0">
                <a:solidFill>
                  <a:srgbClr val="FF0000"/>
                </a:solidFill>
              </a:rPr>
              <a:t>only low dynamic sport leisure activities </a:t>
            </a:r>
            <a:r>
              <a:rPr lang="en-US" dirty="0"/>
              <a:t>and forbids competitive sports</a:t>
            </a:r>
          </a:p>
          <a:p>
            <a:endParaRPr lang="en-US" dirty="0"/>
          </a:p>
          <a:p>
            <a:r>
              <a:rPr lang="en-US" dirty="0"/>
              <a:t>Patients with ES may </a:t>
            </a:r>
            <a:r>
              <a:rPr lang="en-US" b="1" dirty="0"/>
              <a:t>not perform scuba diving</a:t>
            </a:r>
          </a:p>
          <a:p>
            <a:endParaRPr lang="en-US" b="1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exercise training</a:t>
            </a: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improves endothelial function </a:t>
            </a:r>
            <a:r>
              <a:rPr lang="en-US" dirty="0"/>
              <a:t>in systemic vessels even in severe heart failure patients</a:t>
            </a:r>
            <a:r>
              <a:rPr lang="en-US" b="1" dirty="0"/>
              <a:t> </a:t>
            </a:r>
            <a:r>
              <a:rPr lang="en-IN" dirty="0"/>
              <a:t>and improves survival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25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1AB2-B724-F510-85EE-0509D3AE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000" b="1" dirty="0"/>
              <a:t>HAEMODYNAMICS/CARDIAC CATHETERIZATION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7414-B417-9AA3-CD8E-6A9571EC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 determine </a:t>
            </a:r>
            <a:r>
              <a:rPr lang="en-US" b="1" dirty="0"/>
              <a:t>vascular physiology </a:t>
            </a:r>
          </a:p>
          <a:p>
            <a:endParaRPr lang="en-US" b="1" dirty="0"/>
          </a:p>
          <a:p>
            <a:r>
              <a:rPr lang="en-US" dirty="0"/>
              <a:t>To </a:t>
            </a:r>
            <a:r>
              <a:rPr lang="en-US" b="1" dirty="0"/>
              <a:t>assess pulmonary vascular reactivity </a:t>
            </a:r>
            <a:r>
              <a:rPr lang="en-US" dirty="0"/>
              <a:t>to vasoactive substances such as oxygen, nitric oxide and prostacyclin</a:t>
            </a:r>
          </a:p>
          <a:p>
            <a:endParaRPr lang="en-US" dirty="0"/>
          </a:p>
          <a:p>
            <a:r>
              <a:rPr lang="en-US" dirty="0"/>
              <a:t>Blood samples are collected in the superior and inferior vena cava, the pulmonary artery, the left atrium (pulmonary venous wedge position) and in the systemic artery</a:t>
            </a:r>
          </a:p>
          <a:p>
            <a:endParaRPr lang="en-US" dirty="0"/>
          </a:p>
          <a:p>
            <a:r>
              <a:rPr lang="en-US" dirty="0"/>
              <a:t>Measurement is carried out in several conditions: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air, 20-40 ppm nitric oxide, 100% oxygen and nitric oxide 20-40 ppm, inhaled prostacyclin</a:t>
            </a:r>
            <a:endParaRPr lang="en-IN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0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F60C-EDE8-2FEA-9B6C-ABBD5AC1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6000" b="1" dirty="0"/>
          </a:p>
          <a:p>
            <a:pPr marL="0" indent="0" algn="ctr">
              <a:buNone/>
            </a:pPr>
            <a:r>
              <a:rPr lang="en-IN" sz="6000" b="1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3385139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0523-BBF1-0AF9-9058-3D32D074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0036-AD21-FE39-B1A6-C005B7B4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63071-BBA2-E7BA-B3B3-10C24A1BF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44" y="0"/>
            <a:ext cx="879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8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00E6-0710-6590-43E0-8EAE5016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5ED69-211F-E4F2-68EA-A1CC8793D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3472A7-0C5F-234A-85C1-C45AAE3F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23" y="295801"/>
            <a:ext cx="7539135" cy="63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53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D533-3605-9F7C-5B88-233E5BCC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ERYTHROCYTOSIS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C7D4D-4845-6B62-8E95-89001212C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Increased erythropoietin </a:t>
            </a:r>
            <a:r>
              <a:rPr lang="en-US" dirty="0"/>
              <a:t>production - a physiologic, adaptive response to chronic hypoxemia</a:t>
            </a:r>
          </a:p>
          <a:p>
            <a:endParaRPr lang="en-US" dirty="0"/>
          </a:p>
          <a:p>
            <a:r>
              <a:rPr lang="en-US" dirty="0"/>
              <a:t>Secondary erythrocytosis results in </a:t>
            </a:r>
            <a:r>
              <a:rPr lang="en-US" dirty="0">
                <a:solidFill>
                  <a:srgbClr val="0070C0"/>
                </a:solidFill>
              </a:rPr>
              <a:t>increased shear stress</a:t>
            </a:r>
            <a:r>
              <a:rPr lang="en-US" dirty="0"/>
              <a:t>, which modifies the balance between vasodilators and vasoconstrictors</a:t>
            </a:r>
          </a:p>
          <a:p>
            <a:endParaRPr lang="en-US" dirty="0"/>
          </a:p>
          <a:p>
            <a:r>
              <a:rPr lang="en-US" dirty="0"/>
              <a:t> Cyanosis and secondary erythrocytosis affect the pulmonary and systemic vascular system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87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1900-37BD-76E9-2EC0-59C791C0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HEMOSTATIC ABNORMALITIES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66241-1CAF-3786-83E3-D327D38FF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Thrombocytopenia and thrombasthenia</a:t>
            </a:r>
          </a:p>
          <a:p>
            <a:endParaRPr lang="en-IN" dirty="0"/>
          </a:p>
          <a:p>
            <a:r>
              <a:rPr lang="en-IN" dirty="0"/>
              <a:t>Ineffective </a:t>
            </a:r>
            <a:r>
              <a:rPr lang="en-IN" dirty="0" err="1"/>
              <a:t>thrombopoesis</a:t>
            </a:r>
            <a:endParaRPr lang="en-IN" dirty="0"/>
          </a:p>
          <a:p>
            <a:endParaRPr lang="en-IN" dirty="0"/>
          </a:p>
          <a:p>
            <a:r>
              <a:rPr lang="en-IN" dirty="0"/>
              <a:t>Decreased Vit K dependent clotting </a:t>
            </a:r>
            <a:r>
              <a:rPr lang="en-IN" dirty="0" err="1"/>
              <a:t>fators</a:t>
            </a:r>
            <a:r>
              <a:rPr lang="en-IN" dirty="0"/>
              <a:t>(II,VII,IX,X)</a:t>
            </a:r>
          </a:p>
          <a:p>
            <a:endParaRPr lang="en-IN" dirty="0"/>
          </a:p>
          <a:p>
            <a:r>
              <a:rPr lang="en-IN" dirty="0"/>
              <a:t>Increased fibrinolysis </a:t>
            </a:r>
          </a:p>
          <a:p>
            <a:endParaRPr lang="en-IN" dirty="0"/>
          </a:p>
          <a:p>
            <a:r>
              <a:rPr lang="en-IN" dirty="0"/>
              <a:t>Depletion of large Von Willebrand multimers </a:t>
            </a:r>
          </a:p>
          <a:p>
            <a:endParaRPr lang="en-IN" dirty="0"/>
          </a:p>
          <a:p>
            <a:r>
              <a:rPr lang="en-IN" dirty="0"/>
              <a:t>Bleeding time is paradoxically shorter in cyanotic patients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22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6E8D-9DBC-AAD0-9D1E-48EE56FF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THROMBOSIS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CDCBD-CF5C-7F09-5A78-61218F786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Stasis of blood in dilated flow chambers</a:t>
            </a:r>
          </a:p>
          <a:p>
            <a:endParaRPr lang="en-IN" dirty="0"/>
          </a:p>
          <a:p>
            <a:r>
              <a:rPr lang="en-IN" dirty="0"/>
              <a:t>Coagulation abnormalities</a:t>
            </a:r>
          </a:p>
          <a:p>
            <a:endParaRPr lang="en-IN" dirty="0"/>
          </a:p>
          <a:p>
            <a:r>
              <a:rPr lang="en-IN" dirty="0"/>
              <a:t>Endothelial injury</a:t>
            </a:r>
          </a:p>
          <a:p>
            <a:endParaRPr lang="en-IN" dirty="0"/>
          </a:p>
          <a:p>
            <a:r>
              <a:rPr lang="en-IN" dirty="0"/>
              <a:t>Arrythmias</a:t>
            </a:r>
          </a:p>
        </p:txBody>
      </p:sp>
    </p:spTree>
    <p:extLst>
      <p:ext uri="{BB962C8B-B14F-4D97-AF65-F5344CB8AC3E}">
        <p14:creationId xmlns:p14="http://schemas.microsoft.com/office/powerpoint/2010/main" val="4345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990E-2B2E-A266-2759-C88328BB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B2D95-D3F6-526E-A589-08B65F586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 indicates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large congenital cardiac defect</a:t>
            </a:r>
            <a:r>
              <a:rPr lang="en-US" dirty="0"/>
              <a:t>, no matter where it is located, permitting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pulmonary blood flow </a:t>
            </a:r>
            <a:r>
              <a:rPr lang="en-US" dirty="0"/>
              <a:t>and transmission of elevated pressure to pulmonary circulation,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causing a balanced or predominant right-to-left shunt secondary to a fixed and markedly elevated pulmonary vascular resistance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Hemodynamically, Eisenmenger syndrome (ES) is defined as an elevation of the </a:t>
            </a:r>
            <a:r>
              <a:rPr lang="en-US" i="1" dirty="0">
                <a:solidFill>
                  <a:srgbClr val="0070C0"/>
                </a:solidFill>
              </a:rPr>
              <a:t>pulmonary vascular resistance to 12 Wood Units or to a pulmonary-to-systemic resistance ratio equal to or greater </a:t>
            </a:r>
            <a:r>
              <a:rPr lang="en-US" dirty="0"/>
              <a:t>than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765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07A7-8E06-2FE0-245B-7805664E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CEREBROVASCULAR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B27FC-E39D-A62D-C418-CC676710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Reported in </a:t>
            </a:r>
            <a:r>
              <a:rPr lang="en-IN" dirty="0" err="1"/>
              <a:t>upto</a:t>
            </a:r>
            <a:r>
              <a:rPr lang="en-IN" dirty="0"/>
              <a:t> </a:t>
            </a:r>
            <a:r>
              <a:rPr lang="en-IN" dirty="0">
                <a:solidFill>
                  <a:srgbClr val="0070C0"/>
                </a:solidFill>
              </a:rPr>
              <a:t>14%</a:t>
            </a:r>
            <a:r>
              <a:rPr lang="en-IN" dirty="0"/>
              <a:t> of Eisenmenger patients  </a:t>
            </a:r>
          </a:p>
          <a:p>
            <a:r>
              <a:rPr lang="en-IN" dirty="0"/>
              <a:t>Can be due to </a:t>
            </a:r>
          </a:p>
          <a:p>
            <a:r>
              <a:rPr lang="en-IN" dirty="0"/>
              <a:t>Paradoxical emboli</a:t>
            </a:r>
          </a:p>
          <a:p>
            <a:r>
              <a:rPr lang="en-IN" dirty="0">
                <a:solidFill>
                  <a:srgbClr val="0070C0"/>
                </a:solidFill>
              </a:rPr>
              <a:t>Microcytosis</a:t>
            </a:r>
            <a:r>
              <a:rPr lang="en-IN" dirty="0"/>
              <a:t> by iron </a:t>
            </a:r>
            <a:r>
              <a:rPr lang="en-IN" dirty="0" err="1"/>
              <a:t>defieciency</a:t>
            </a:r>
            <a:r>
              <a:rPr lang="en-IN" dirty="0"/>
              <a:t>(due to phlebotomies) – </a:t>
            </a:r>
            <a:r>
              <a:rPr lang="en-I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strongest independent predictor</a:t>
            </a:r>
          </a:p>
          <a:p>
            <a:endParaRPr lang="en-IN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IN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erythrocytosis per se is not a risk factor</a:t>
            </a:r>
            <a:endParaRPr lang="en-IN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43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393DC-2083-146F-0918-6F75B962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Hemoptysis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49E90-2EFA-7096-6C33-93509DDEC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Rupture of Aorto-pulmonary collaterals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 err="1"/>
              <a:t>Rupure</a:t>
            </a:r>
            <a:r>
              <a:rPr lang="en-IN" dirty="0"/>
              <a:t> of Aneurysm of pulmonary artery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Supportive management and selective </a:t>
            </a:r>
            <a:r>
              <a:rPr lang="en-IN" dirty="0" err="1"/>
              <a:t>embolisation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523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A555-D0AE-3DD2-1591-C9826A90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GOUT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F1C4-784B-9965-8428-2A9FFB7C9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Increased production and decreased renal clearance of uric acid</a:t>
            </a:r>
          </a:p>
          <a:p>
            <a:endParaRPr lang="en-IN" dirty="0"/>
          </a:p>
          <a:p>
            <a:r>
              <a:rPr lang="en-IN" dirty="0">
                <a:solidFill>
                  <a:srgbClr val="0070C0"/>
                </a:solidFill>
              </a:rPr>
              <a:t>Only recurrent gouty arthritis – treated </a:t>
            </a:r>
            <a:r>
              <a:rPr lang="en-IN" dirty="0"/>
              <a:t>with uricosurics and </a:t>
            </a:r>
            <a:r>
              <a:rPr lang="en-IN" dirty="0" err="1"/>
              <a:t>uricostatics</a:t>
            </a:r>
            <a:endParaRPr lang="en-IN" dirty="0"/>
          </a:p>
          <a:p>
            <a:endParaRPr lang="en-IN" dirty="0"/>
          </a:p>
          <a:p>
            <a:r>
              <a:rPr lang="en-IN" dirty="0"/>
              <a:t>Independent long term mortality indicator, hence routinely measured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351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DB8B-7B49-9AC7-A817-6026B809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CHOLELITHIASIS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BD7E-CE2C-32EC-7B73-3BF9E88C6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Due to increased turn over of </a:t>
            </a:r>
            <a:r>
              <a:rPr lang="en-IN" dirty="0" err="1"/>
              <a:t>heme</a:t>
            </a:r>
            <a:r>
              <a:rPr lang="en-IN" dirty="0"/>
              <a:t> </a:t>
            </a:r>
            <a:r>
              <a:rPr lang="en-IN" dirty="0">
                <a:sym typeface="Wingdings" panose="05000000000000000000" pitchFamily="2" charset="2"/>
              </a:rPr>
              <a:t> ↑unconjugated bilirubin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Calcium </a:t>
            </a:r>
            <a:r>
              <a:rPr lang="en-IN" dirty="0" err="1">
                <a:sym typeface="Wingdings" panose="05000000000000000000" pitchFamily="2" charset="2"/>
              </a:rPr>
              <a:t>bilirubinate</a:t>
            </a:r>
            <a:r>
              <a:rPr lang="en-IN" dirty="0">
                <a:sym typeface="Wingdings" panose="05000000000000000000" pitchFamily="2" charset="2"/>
              </a:rPr>
              <a:t> gall stones  risk of acute cholecystitis  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ERCP removal &gt; laparotomy (to avoid GA)</a:t>
            </a:r>
            <a:endParaRPr lang="en-IN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2650C62-CBB9-6C54-285F-6A2570910A31}"/>
              </a:ext>
            </a:extLst>
          </p:cNvPr>
          <p:cNvSpPr/>
          <p:nvPr/>
        </p:nvSpPr>
        <p:spPr>
          <a:xfrm>
            <a:off x="4254759" y="2359479"/>
            <a:ext cx="363894" cy="4105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51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EDFF-9658-DE3F-5BE7-F11A9868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MANAGEMENT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7A7E-4FD4-FA61-3307-EE8CD8EA1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38" y="1825625"/>
            <a:ext cx="9543661" cy="4351338"/>
          </a:xfrm>
        </p:spPr>
        <p:txBody>
          <a:bodyPr/>
          <a:lstStyle/>
          <a:p>
            <a:r>
              <a:rPr lang="en-US" dirty="0"/>
              <a:t>The mainstay of management is targeted PAH therapies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Endothelin receptor antagonists (ERAs)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Phosphodiesterase type 5 inhibitors (PDE-5i) 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/>
              <a:t>Prostanoids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8400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3370-014F-A6FB-39D3-9994F2F2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677D-CB33-8A0B-F746-82F717529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4665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D5C35-59A4-6A3B-A23E-FD8C87598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69" y="85725"/>
            <a:ext cx="6083055" cy="54578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DA47F0B-A33E-69C6-6D82-3BD8C9C69413}"/>
              </a:ext>
            </a:extLst>
          </p:cNvPr>
          <p:cNvSpPr/>
          <p:nvPr/>
        </p:nvSpPr>
        <p:spPr>
          <a:xfrm>
            <a:off x="857508" y="3033712"/>
            <a:ext cx="1333500" cy="147637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D9ACD64-AA99-D017-0B5B-48A44CA841AC}"/>
              </a:ext>
            </a:extLst>
          </p:cNvPr>
          <p:cNvSpPr/>
          <p:nvPr/>
        </p:nvSpPr>
        <p:spPr>
          <a:xfrm rot="1918320">
            <a:off x="2078268" y="4269978"/>
            <a:ext cx="771525" cy="311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B7072B-FDD0-D9EA-C26E-71A67412C366}"/>
              </a:ext>
            </a:extLst>
          </p:cNvPr>
          <p:cNvSpPr/>
          <p:nvPr/>
        </p:nvSpPr>
        <p:spPr>
          <a:xfrm>
            <a:off x="4918810" y="5689600"/>
            <a:ext cx="1859083" cy="1092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PDE-5i</a:t>
            </a:r>
            <a:endParaRPr lang="en-IN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F1C2DAF-FFDC-70E2-C319-4143A9D05273}"/>
              </a:ext>
            </a:extLst>
          </p:cNvPr>
          <p:cNvSpPr/>
          <p:nvPr/>
        </p:nvSpPr>
        <p:spPr>
          <a:xfrm rot="16200000">
            <a:off x="5693570" y="5350670"/>
            <a:ext cx="366711" cy="2285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347B41-24C4-09A5-DF8D-2BD529853100}"/>
              </a:ext>
            </a:extLst>
          </p:cNvPr>
          <p:cNvSpPr/>
          <p:nvPr/>
        </p:nvSpPr>
        <p:spPr>
          <a:xfrm>
            <a:off x="8277224" y="2295524"/>
            <a:ext cx="3076577" cy="1495426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PROSTANOIDS</a:t>
            </a:r>
            <a:endParaRPr lang="en-I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9AACF0-2421-97D1-EE1A-3C84BCEB3717}"/>
              </a:ext>
            </a:extLst>
          </p:cNvPr>
          <p:cNvSpPr/>
          <p:nvPr/>
        </p:nvSpPr>
        <p:spPr>
          <a:xfrm rot="8793274">
            <a:off x="7690261" y="3504922"/>
            <a:ext cx="771525" cy="311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22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0889-EB8A-4BB1-05F4-63707E76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ERA’s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1DC3A-FF99-B3D7-4835-50A58224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BOSENTAN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</a:t>
            </a:r>
            <a:r>
              <a:rPr lang="en-IN" dirty="0">
                <a:latin typeface="Calibri "/>
                <a:sym typeface="Wingdings" panose="05000000000000000000" pitchFamily="2" charset="2"/>
              </a:rPr>
              <a:t></a:t>
            </a:r>
            <a:r>
              <a:rPr lang="en-IN" dirty="0">
                <a:latin typeface="Calibri 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ET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Calibri "/>
              </a:rPr>
              <a:t>A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:ET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Calibri "/>
              </a:rPr>
              <a:t>B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 affinity ratio of ∼40:1(proven efficacy)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70C0"/>
                </a:solidFill>
                <a:effectLst/>
              </a:rPr>
              <a:t>well tolerated and improved exercise capacity </a:t>
            </a:r>
            <a:r>
              <a:rPr lang="en-US" sz="2800" b="0" i="0" dirty="0">
                <a:solidFill>
                  <a:srgbClr val="212121"/>
                </a:solidFill>
                <a:effectLst/>
              </a:rPr>
              <a:t>and hemodynamics without compromising peripheral oxygen saturation</a:t>
            </a:r>
            <a:endParaRPr lang="en-US" sz="2800" b="0" i="0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000000"/>
              </a:solidFill>
              <a:latin typeface="Calibri "/>
            </a:endParaRPr>
          </a:p>
          <a:p>
            <a:r>
              <a:rPr lang="en-US" dirty="0">
                <a:solidFill>
                  <a:srgbClr val="FF0000"/>
                </a:solidFill>
                <a:latin typeface="Calibri "/>
              </a:rPr>
              <a:t>AMBRISENTAN</a:t>
            </a:r>
            <a:r>
              <a:rPr lang="en-US" dirty="0">
                <a:solidFill>
                  <a:srgbClr val="000000"/>
                </a:solidFill>
                <a:latin typeface="Calibri "/>
              </a:rPr>
              <a:t> – selective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ET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Calibri "/>
              </a:rPr>
              <a:t>A </a:t>
            </a:r>
            <a:r>
              <a:rPr lang="en-US" dirty="0">
                <a:solidFill>
                  <a:srgbClr val="000000"/>
                </a:solidFill>
                <a:latin typeface="Calibri "/>
              </a:rPr>
              <a:t>receptor antagonist</a:t>
            </a:r>
          </a:p>
          <a:p>
            <a:endParaRPr lang="en-US" dirty="0">
              <a:solidFill>
                <a:srgbClr val="000000"/>
              </a:solidFill>
              <a:latin typeface="Calibri "/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 "/>
              </a:rPr>
              <a:t>MACITENTAN </a:t>
            </a:r>
            <a:r>
              <a:rPr lang="en-US" dirty="0">
                <a:solidFill>
                  <a:srgbClr val="000000"/>
                </a:solidFill>
                <a:latin typeface="Calibri 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ET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Calibri "/>
              </a:rPr>
              <a:t>A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:ET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Calibri "/>
              </a:rPr>
              <a:t>B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"/>
              </a:rPr>
              <a:t> affinity ratio of ∼50:1 (no proven efficacy)</a:t>
            </a:r>
            <a:endParaRPr lang="en-IN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38876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8C82E-1A9F-36E4-8601-01BEC61A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365124"/>
            <a:ext cx="9763125" cy="3126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9B053-1DCB-77F9-C892-29116FBE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3977372"/>
            <a:ext cx="9763125" cy="18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08F5-96C6-2BE7-FF24-9EDEDDF5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PDE5i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5D774-A894-8BD7-D7DA-476FEF154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Sildenafil</a:t>
            </a:r>
            <a:r>
              <a:rPr lang="en-US" dirty="0"/>
              <a:t>, a selective inhibitor of the (c-GMP)-specific phosphodiesterase type 5,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decreases the degradation of cGMP</a:t>
            </a:r>
          </a:p>
          <a:p>
            <a:endParaRPr lang="en-US" dirty="0"/>
          </a:p>
          <a:p>
            <a:r>
              <a:rPr lang="en-US" dirty="0"/>
              <a:t>Local release of </a:t>
            </a:r>
            <a:r>
              <a:rPr lang="en-US" dirty="0">
                <a:solidFill>
                  <a:srgbClr val="0070C0"/>
                </a:solidFill>
              </a:rPr>
              <a:t>nitric oxide and vasodilatation</a:t>
            </a:r>
          </a:p>
          <a:p>
            <a:endParaRPr lang="en-US" dirty="0"/>
          </a:p>
          <a:p>
            <a:r>
              <a:rPr lang="en-US" dirty="0"/>
              <a:t>Intravenous sildenafil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effective as inhaled nitric oxide</a:t>
            </a:r>
            <a:endParaRPr lang="en-IN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A2CD74F-62C4-93C9-275C-B3EEF7181168}"/>
              </a:ext>
            </a:extLst>
          </p:cNvPr>
          <p:cNvSpPr/>
          <p:nvPr/>
        </p:nvSpPr>
        <p:spPr>
          <a:xfrm>
            <a:off x="4648200" y="2685257"/>
            <a:ext cx="352425" cy="57150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8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B82D2-6165-FC74-3638-30B925E7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PROSTANOIDS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389B-68D3-FA8E-669D-DEF2C308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Prostacyclin or </a:t>
            </a:r>
            <a:r>
              <a:rPr lang="en-US" b="1" dirty="0" err="1"/>
              <a:t>epoprostenol</a:t>
            </a:r>
            <a:r>
              <a:rPr lang="en-US" dirty="0"/>
              <a:t> is a potent short-acting vasodilator </a:t>
            </a:r>
          </a:p>
          <a:p>
            <a:endParaRPr lang="en-US" dirty="0"/>
          </a:p>
          <a:p>
            <a:r>
              <a:rPr lang="en-US" dirty="0"/>
              <a:t>Improves </a:t>
            </a:r>
            <a:r>
              <a:rPr lang="en-US" dirty="0" err="1"/>
              <a:t>haemodynamics</a:t>
            </a:r>
            <a:r>
              <a:rPr lang="en-US" dirty="0"/>
              <a:t>, exercise performance, and survival</a:t>
            </a:r>
          </a:p>
          <a:p>
            <a:endParaRPr lang="en-US" dirty="0"/>
          </a:p>
          <a:p>
            <a:r>
              <a:rPr lang="en-US" b="1" dirty="0"/>
              <a:t>Side effects </a:t>
            </a:r>
            <a:r>
              <a:rPr lang="en-US" dirty="0"/>
              <a:t>(nausea, vomiting, dizziness, light headedness, and flushing)</a:t>
            </a:r>
          </a:p>
          <a:p>
            <a:endParaRPr lang="en-US" dirty="0"/>
          </a:p>
          <a:p>
            <a:r>
              <a:rPr lang="en-US" dirty="0"/>
              <a:t>The need for continuous intravenous administration (</a:t>
            </a:r>
            <a:r>
              <a:rPr lang="en-US" dirty="0">
                <a:solidFill>
                  <a:srgbClr val="0070C0"/>
                </a:solidFill>
              </a:rPr>
              <a:t>risk of infection, catheter thrombosis</a:t>
            </a:r>
            <a:r>
              <a:rPr lang="en-US" dirty="0"/>
              <a:t>, and rebound symptoms if the infusion is stopped) limit its use</a:t>
            </a:r>
          </a:p>
        </p:txBody>
      </p:sp>
    </p:spTree>
    <p:extLst>
      <p:ext uri="{BB962C8B-B14F-4D97-AF65-F5344CB8AC3E}">
        <p14:creationId xmlns:p14="http://schemas.microsoft.com/office/powerpoint/2010/main" val="27284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EA76-5136-77EB-89B2-771DBDBF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EPIDEMIOLOGY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80207-0FDE-3035-2D31-7CEF0D8FA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Eisenmenger syndrome accounted for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 </a:t>
            </a:r>
            <a:r>
              <a:rPr lang="en-US" dirty="0"/>
              <a:t>of the first 1000 cases of CHD in Paul Wood’s cardiology practice</a:t>
            </a:r>
          </a:p>
          <a:p>
            <a:endParaRPr lang="en-US" dirty="0"/>
          </a:p>
          <a:p>
            <a:r>
              <a:rPr lang="en-US" dirty="0"/>
              <a:t>Of a total of 727 consecutive patients with a systemic-pulmonary communication, 127 (17%) had an Eisenmenger reaction</a:t>
            </a:r>
          </a:p>
          <a:p>
            <a:endParaRPr lang="en-US" dirty="0"/>
          </a:p>
          <a:p>
            <a:r>
              <a:rPr lang="en-US" dirty="0"/>
              <a:t>The overall frequency of Eisenmenger reaction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Common atrioventricular septal (canal) or primum ASD(43%)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Ventricular septal defect (16%)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Patent ductus arteriosus (16%)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Atrial septal defect (6%)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8970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8D84-6336-4A8D-A7D0-C6C92011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5AE58-EA55-A493-93CA-00076C6BE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Newer forms of prostacyclin are being developed including inhaled, subcutaneous and oral forms</a:t>
            </a:r>
          </a:p>
          <a:p>
            <a:endParaRPr lang="en-US" dirty="0"/>
          </a:p>
          <a:p>
            <a:r>
              <a:rPr lang="en-US" b="1" dirty="0" err="1"/>
              <a:t>Iloprost</a:t>
            </a:r>
            <a:r>
              <a:rPr lang="en-US" b="1" dirty="0"/>
              <a:t>, an aerosolized prostaglandin </a:t>
            </a:r>
            <a:r>
              <a:rPr lang="en-US" dirty="0"/>
              <a:t>- shorter half life </a:t>
            </a:r>
            <a:r>
              <a:rPr lang="en-US" dirty="0">
                <a:sym typeface="Wingdings" panose="05000000000000000000" pitchFamily="2" charset="2"/>
              </a:rPr>
              <a:t> requires </a:t>
            </a:r>
            <a:r>
              <a:rPr lang="en-US" dirty="0"/>
              <a:t>frequent inhalations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RIOCIGUAT – </a:t>
            </a:r>
            <a:r>
              <a:rPr lang="en-US" b="1" dirty="0">
                <a:solidFill>
                  <a:srgbClr val="002060"/>
                </a:solidFill>
              </a:rPr>
              <a:t>cGMP enhancer – potent vasodilation- </a:t>
            </a:r>
            <a:r>
              <a:rPr lang="en-US" b="1" dirty="0" err="1">
                <a:solidFill>
                  <a:srgbClr val="002060"/>
                </a:solidFill>
              </a:rPr>
              <a:t>favourable</a:t>
            </a:r>
            <a:r>
              <a:rPr lang="en-US" b="1" dirty="0">
                <a:solidFill>
                  <a:srgbClr val="002060"/>
                </a:solidFill>
              </a:rPr>
              <a:t> outcomes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>
                <a:solidFill>
                  <a:srgbClr val="0070C0"/>
                </a:solidFill>
              </a:rPr>
              <a:t>Beraprost</a:t>
            </a:r>
            <a:r>
              <a:rPr lang="en-US" dirty="0"/>
              <a:t>(in Japan) – orally active prostacyclin analog – no hemodynamic improvement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774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BBAE-E028-C836-09D2-34C4A28E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F648C-CBCD-F08D-F511-C931DC11D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744C6-E1FA-4837-20D8-81BC94000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" y="712494"/>
            <a:ext cx="10742589" cy="53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9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39E0-49C0-B23F-04DB-CC76F34AF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CBFF6-B21F-4D55-2651-BE713C238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EA7EF-9C66-F373-10F7-A088D60C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2" y="801509"/>
            <a:ext cx="11800525" cy="47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7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A40A-38A7-7487-B9C7-CEE0EB17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ES AND SURGICAL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0101D-47BF-774F-7E18-816E413D2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73" y="2695576"/>
            <a:ext cx="10355104" cy="1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18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3B47-70DE-3661-F053-0DFCF95A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0E6FC-B6F7-E182-3AC4-3A1C75121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4DDE8-F51B-3655-0DB9-8CC20D8B7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42875"/>
            <a:ext cx="8029575" cy="657225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9F28671C-CEE9-9C51-E593-34DF111F71CE}"/>
              </a:ext>
            </a:extLst>
          </p:cNvPr>
          <p:cNvSpPr/>
          <p:nvPr/>
        </p:nvSpPr>
        <p:spPr>
          <a:xfrm>
            <a:off x="5191124" y="4001294"/>
            <a:ext cx="800101" cy="810418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508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B4BF-1ACB-172A-4C9E-E58D78D2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99576"/>
            <a:ext cx="10515600" cy="2305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JACC RECOMMENDATIONS -2022</a:t>
            </a:r>
            <a:endParaRPr lang="en-IN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A2649-D6C3-AF57-B0D9-C0B80A2C2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18102"/>
            <a:ext cx="10987656" cy="37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99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7697-4E45-C22A-0161-A1C7C58C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SECONDARY ERYTHROCYTOSIS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4D98A-10EE-8630-10D9-F8A2282F6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place for routine venesections </a:t>
            </a:r>
          </a:p>
          <a:p>
            <a:endParaRPr lang="en-US" dirty="0"/>
          </a:p>
          <a:p>
            <a:r>
              <a:rPr lang="en-US" dirty="0"/>
              <a:t>If a trial of venesection is considered - Only in expert centers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hemoglobin &gt;22 g/dL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hematocrit &gt;65%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severe </a:t>
            </a:r>
            <a:r>
              <a:rPr lang="en-US" b="1" dirty="0" err="1">
                <a:solidFill>
                  <a:srgbClr val="FF0000"/>
                </a:solidFill>
              </a:rPr>
              <a:t>hyperviscosity</a:t>
            </a:r>
            <a:r>
              <a:rPr lang="en-US" b="1" dirty="0">
                <a:solidFill>
                  <a:srgbClr val="FF0000"/>
                </a:solidFill>
              </a:rPr>
              <a:t> symptoms in the absence of dehydration 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At small volumes (250-500 mL) with simultaneous fluid replacement to avoid hemodynamic imbalance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1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D9C5-48B8-0C72-2F2D-C7DB4715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IRON DEFICIENCY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A0D4D-D7B8-2EEC-2C65-C2C43B7D8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Check iron profile (transferrin saturation &lt;20%)</a:t>
            </a:r>
          </a:p>
          <a:p>
            <a:endParaRPr lang="en-US" dirty="0"/>
          </a:p>
          <a:p>
            <a:r>
              <a:rPr lang="en-US" dirty="0"/>
              <a:t>Consider gastrointestinal side-effects </a:t>
            </a:r>
          </a:p>
          <a:p>
            <a:endParaRPr lang="en-US" dirty="0"/>
          </a:p>
          <a:p>
            <a:r>
              <a:rPr lang="en-US" dirty="0"/>
              <a:t>Intravenous supplementation - Administer at a slow rate  </a:t>
            </a:r>
          </a:p>
          <a:p>
            <a:endParaRPr lang="en-US" dirty="0"/>
          </a:p>
          <a:p>
            <a:r>
              <a:rPr lang="en-US" dirty="0"/>
              <a:t>Take care to avoid air emboli </a:t>
            </a:r>
          </a:p>
          <a:p>
            <a:endParaRPr lang="en-US" dirty="0"/>
          </a:p>
          <a:p>
            <a:r>
              <a:rPr lang="en-US" dirty="0"/>
              <a:t>Periodic blood tests (iron profile/full blood count)</a:t>
            </a:r>
          </a:p>
          <a:p>
            <a:endParaRPr lang="en-US" dirty="0"/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Unclear how long iron supplementation should continue</a:t>
            </a:r>
          </a:p>
        </p:txBody>
      </p:sp>
    </p:spTree>
    <p:extLst>
      <p:ext uri="{BB962C8B-B14F-4D97-AF65-F5344CB8AC3E}">
        <p14:creationId xmlns:p14="http://schemas.microsoft.com/office/powerpoint/2010/main" val="369681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1A7D-ED3C-CA16-4E09-CBD63EEF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THROMBOTIC DIATHESIS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28F0-EDF7-E832-B034-79F2788F9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Oral anticoagulation should be recommended in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 arrythmia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PA thrombus or emboli 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Vitamin K antagonists remain the oral anticoagulants of choice</a:t>
            </a:r>
          </a:p>
          <a:p>
            <a:endParaRPr lang="en-US" dirty="0"/>
          </a:p>
          <a:p>
            <a:r>
              <a:rPr lang="en-US" dirty="0"/>
              <a:t>Pending safety and efficacy data - direct oral anticoagulants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6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4E15-587B-6118-8591-DFC5831D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Hemoptysis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DB0F8-A0E3-EE99-E9A7-FA1519E4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Anticoagulation is not recommended in patients with active or recurrent hemoptysis </a:t>
            </a:r>
          </a:p>
          <a:p>
            <a:endParaRPr lang="en-US" dirty="0"/>
          </a:p>
          <a:p>
            <a:r>
              <a:rPr lang="en-US" b="1" dirty="0"/>
              <a:t>Supportive treatment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Manage concomitant respiratory tract infections, suppress coughing, reduce physical activity, treat hypovolemia and (relative) anemia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CTPA</a:t>
            </a:r>
            <a:r>
              <a:rPr lang="en-US" dirty="0"/>
              <a:t> to determine the presence and location/origin of intrapulmonary hemorrhage </a:t>
            </a:r>
          </a:p>
          <a:p>
            <a:endParaRPr lang="en-US" dirty="0"/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 embolization and Inhaled tranexamic acid </a:t>
            </a:r>
            <a:r>
              <a:rPr lang="en-US" dirty="0"/>
              <a:t>may be considered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38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8EF7-5FDE-857E-4F67-9EC7AC7A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2711-71F0-F830-B92D-C2707001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7B707-D1BB-18F6-B8FA-192F0ED6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866" y="0"/>
            <a:ext cx="577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57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4CA8-FA39-0AAC-10F8-B975623D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ARRHYTHMIAS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8BD9-E0BD-07B0-DD81-9B85F9FCC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Prompt restoration and maintenance of sinus rhythm recommended</a:t>
            </a:r>
          </a:p>
          <a:p>
            <a:endParaRPr lang="en-US" dirty="0"/>
          </a:p>
          <a:p>
            <a:r>
              <a:rPr lang="en-US" dirty="0"/>
              <a:t>Catheter ablation - intractable arrhythmia </a:t>
            </a:r>
          </a:p>
          <a:p>
            <a:endParaRPr lang="en-US" dirty="0"/>
          </a:p>
          <a:p>
            <a:r>
              <a:rPr lang="en-US" dirty="0"/>
              <a:t>Transvenous pacing requires anticoagulation</a:t>
            </a:r>
          </a:p>
          <a:p>
            <a:endParaRPr lang="en-US" dirty="0"/>
          </a:p>
          <a:p>
            <a:r>
              <a:rPr lang="en-US" dirty="0"/>
              <a:t>Alternative pacing strategies, including epicardial and leadless systems, may be considered and tailored according to individual patient risk assessment </a:t>
            </a:r>
          </a:p>
        </p:txBody>
      </p:sp>
    </p:spTree>
    <p:extLst>
      <p:ext uri="{BB962C8B-B14F-4D97-AF65-F5344CB8AC3E}">
        <p14:creationId xmlns:p14="http://schemas.microsoft.com/office/powerpoint/2010/main" val="27022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90EE8-2432-995B-44C4-C30CFDE2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ICD INDICATIONS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F9E95-0D6C-1C3E-0CB7-04A14B4D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S-ICD(Subcutaneous) </a:t>
            </a:r>
            <a:r>
              <a:rPr lang="en-US" dirty="0"/>
              <a:t>may be considered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secondary prevention </a:t>
            </a:r>
            <a:r>
              <a:rPr lang="en-US" dirty="0"/>
              <a:t>of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cardiac death </a:t>
            </a:r>
            <a:r>
              <a:rPr lang="en-US" dirty="0"/>
              <a:t>and for 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high-risk patients (primary prevention</a:t>
            </a:r>
            <a:r>
              <a:rPr lang="en-US" dirty="0"/>
              <a:t>, </a:t>
            </a:r>
            <a:r>
              <a:rPr lang="en-US" dirty="0" err="1"/>
              <a:t>eg</a:t>
            </a:r>
            <a:r>
              <a:rPr lang="en-US" dirty="0"/>
              <a:t>, severe ventricular dysfunction and syncope) </a:t>
            </a:r>
          </a:p>
          <a:p>
            <a:endParaRPr lang="en-US" dirty="0"/>
          </a:p>
          <a:p>
            <a:r>
              <a:rPr lang="en-US" dirty="0"/>
              <a:t>S-ICD should be favored in suitable candidates with ICD indications not needing </a:t>
            </a:r>
            <a:r>
              <a:rPr lang="en-US" dirty="0" err="1"/>
              <a:t>antibradycardia</a:t>
            </a:r>
            <a:r>
              <a:rPr lang="en-US" dirty="0"/>
              <a:t> pacing.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24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2A0A-42AE-B017-4F3C-78B7FC61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 STRATIFICATION AND THERAPY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446C8-AA2F-EB47-0972-09EF2631D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Risk stratification </a:t>
            </a:r>
            <a:r>
              <a:rPr lang="en-US" dirty="0"/>
              <a:t>for all patients based on available predictors and risk scores </a:t>
            </a:r>
          </a:p>
          <a:p>
            <a:endParaRPr lang="en-US" dirty="0"/>
          </a:p>
          <a:p>
            <a:r>
              <a:rPr lang="en-US" dirty="0"/>
              <a:t>Consider starting with an </a:t>
            </a:r>
            <a:r>
              <a:rPr lang="en-US" b="1" dirty="0">
                <a:solidFill>
                  <a:srgbClr val="FF0000"/>
                </a:solidFill>
              </a:rPr>
              <a:t>ERA monotherapy </a:t>
            </a:r>
            <a:r>
              <a:rPr lang="en-US" dirty="0"/>
              <a:t>in symptomatic (&gt;I WHO FC) patients with reduced functional capacity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Combination therapy (with a </a:t>
            </a:r>
            <a:r>
              <a:rPr lang="en-US" b="1" dirty="0">
                <a:solidFill>
                  <a:srgbClr val="FF0000"/>
                </a:solidFill>
              </a:rPr>
              <a:t>PDE5 inhibitor</a:t>
            </a:r>
            <a:r>
              <a:rPr lang="en-US" dirty="0"/>
              <a:t>) to optimize patient</a:t>
            </a:r>
          </a:p>
          <a:p>
            <a:endParaRPr lang="en-US" dirty="0"/>
          </a:p>
          <a:p>
            <a:r>
              <a:rPr lang="en-US" dirty="0"/>
              <a:t> Consider escalating to </a:t>
            </a:r>
            <a:r>
              <a:rPr lang="en-US" b="1" dirty="0">
                <a:solidFill>
                  <a:srgbClr val="FF0000"/>
                </a:solidFill>
              </a:rPr>
              <a:t>triple combination therapy </a:t>
            </a:r>
            <a:r>
              <a:rPr lang="en-US" dirty="0"/>
              <a:t>in selected high-risk patients</a:t>
            </a:r>
            <a:endParaRPr lang="en-IN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D453F27-F0DB-47E0-E522-EADE6CDFC68E}"/>
              </a:ext>
            </a:extLst>
          </p:cNvPr>
          <p:cNvSpPr/>
          <p:nvPr/>
        </p:nvSpPr>
        <p:spPr>
          <a:xfrm>
            <a:off x="4907903" y="3872200"/>
            <a:ext cx="279918" cy="5318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25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2BB14-B2A3-32FD-153C-B92E0281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B5A6D-1CA9-E1B3-3352-C286C0975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6A9F2-6640-D4DA-793A-A439172B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9525"/>
            <a:ext cx="79724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1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35FE-F51F-2A76-5C86-6AAE3822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TRANSPLANTATION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50C01-8D0C-CA78-1B01-C9C89E9A5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at high risk and symptomatic despite optimal PAH therapy should be listed for transplantation </a:t>
            </a:r>
          </a:p>
          <a:p>
            <a:endParaRPr lang="en-US" dirty="0"/>
          </a:p>
          <a:p>
            <a:r>
              <a:rPr lang="en-US" dirty="0"/>
              <a:t>Consider bilateral Lung Tx with shunt repair for patients with an ASD</a:t>
            </a:r>
          </a:p>
          <a:p>
            <a:endParaRPr lang="en-US" dirty="0"/>
          </a:p>
          <a:p>
            <a:r>
              <a:rPr lang="en-US" dirty="0"/>
              <a:t> Consider </a:t>
            </a:r>
            <a:r>
              <a:rPr lang="en-US" dirty="0" err="1"/>
              <a:t>HLTx</a:t>
            </a:r>
            <a:r>
              <a:rPr lang="en-US" dirty="0"/>
              <a:t> for patients with post-tricuspid shunts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69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86EB-3D9B-A137-AB23-9EE54029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PERIOPERATIVE ANESTHESIA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63B9-D369-9A04-023C-65DEB3A7B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noncardiac surgery only in expert centers by expert anesthesiologists </a:t>
            </a:r>
          </a:p>
          <a:p>
            <a:endParaRPr lang="en-US" dirty="0"/>
          </a:p>
          <a:p>
            <a:r>
              <a:rPr lang="en-US" dirty="0"/>
              <a:t>Maintain a balance between pulmonary and systemic blood flow</a:t>
            </a:r>
          </a:p>
          <a:p>
            <a:endParaRPr lang="en-US" dirty="0"/>
          </a:p>
          <a:p>
            <a:r>
              <a:rPr lang="en-US" dirty="0"/>
              <a:t> Prevent worsening of hypoxemia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3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4943-6BFF-22D2-19B1-060D24B41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23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PREGNANCY AND EISENMENGER SYNDROME</a:t>
            </a:r>
            <a:endParaRPr lang="en-IN" sz="40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B63D89-8CDA-6911-C490-F5E42ED7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54" y="2589242"/>
            <a:ext cx="8579628" cy="28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128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8FC9D-14DA-3AA6-0D1A-2E827938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CONTRACEPTION AND PREGNANCY IN 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468B3-13C8-0BDC-19CD-D8E6FFE74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Women with ES should be counselled </a:t>
            </a:r>
            <a:r>
              <a:rPr lang="en-US" b="1" dirty="0">
                <a:solidFill>
                  <a:srgbClr val="FF0000"/>
                </a:solidFill>
              </a:rPr>
              <a:t>strongly against pregnancy</a:t>
            </a:r>
            <a:endParaRPr lang="en-US" dirty="0"/>
          </a:p>
          <a:p>
            <a:endParaRPr lang="en-US" dirty="0"/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Termination </a:t>
            </a:r>
            <a:r>
              <a:rPr lang="en-US" dirty="0"/>
              <a:t>Ideally conducted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the 10th week </a:t>
            </a:r>
            <a:r>
              <a:rPr lang="en-US" dirty="0"/>
              <a:t>of gestation</a:t>
            </a:r>
          </a:p>
          <a:p>
            <a:endParaRPr lang="en-US" dirty="0"/>
          </a:p>
          <a:p>
            <a:r>
              <a:rPr lang="en-US" dirty="0"/>
              <a:t>Contraception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High-dose </a:t>
            </a:r>
            <a:r>
              <a:rPr lang="en-US" dirty="0">
                <a:solidFill>
                  <a:srgbClr val="FF0000"/>
                </a:solidFill>
              </a:rPr>
              <a:t>estrogen therapy avoided </a:t>
            </a:r>
            <a:r>
              <a:rPr lang="en-US" dirty="0"/>
              <a:t>–risk of thromboembolism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Consider </a:t>
            </a:r>
            <a:r>
              <a:rPr lang="en-US" b="1" dirty="0"/>
              <a:t>double contraception </a:t>
            </a:r>
            <a:r>
              <a:rPr lang="en-US" dirty="0"/>
              <a:t>with male/female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 devices </a:t>
            </a:r>
            <a:r>
              <a:rPr lang="en-US" dirty="0"/>
              <a:t>plus slow-release subcutaneous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progestin implants</a:t>
            </a:r>
            <a:r>
              <a:rPr lang="en-US" dirty="0"/>
              <a:t>, Mirena coil, or male/female sterilization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0A2C-62E8-2BC5-DC46-5F538F28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AVOID DEHYDRATION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77B00-74A8-3954-938E-0692346A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97090" y="186294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AEC6A3-452D-6154-0C76-CF15D7A85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251957"/>
              </p:ext>
            </p:extLst>
          </p:nvPr>
        </p:nvGraphicFramePr>
        <p:xfrm>
          <a:off x="1669099" y="1596114"/>
          <a:ext cx="8128000" cy="4885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697A-86A0-6964-E7DD-343B4383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THERAPY IN PREGNANCY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FA1E-360A-1E9D-9F58-252D425E9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ERAs are contraindicated </a:t>
            </a:r>
            <a:r>
              <a:rPr lang="en-US" dirty="0"/>
              <a:t>during pregnancy </a:t>
            </a:r>
          </a:p>
          <a:p>
            <a:endParaRPr lang="en-US" dirty="0"/>
          </a:p>
          <a:p>
            <a:r>
              <a:rPr lang="en-US" dirty="0" err="1">
                <a:solidFill>
                  <a:srgbClr val="00B050"/>
                </a:solidFill>
              </a:rPr>
              <a:t>Prostanoids</a:t>
            </a:r>
            <a:r>
              <a:rPr lang="en-US" dirty="0">
                <a:solidFill>
                  <a:srgbClr val="00B050"/>
                </a:solidFill>
              </a:rPr>
              <a:t> and PDE-5 inhibitors </a:t>
            </a:r>
            <a:r>
              <a:rPr lang="en-US" dirty="0"/>
              <a:t>(monotherapy or combination therapy) reduce hypoxemia and right to left shunting and </a:t>
            </a:r>
            <a:r>
              <a:rPr lang="en-US" dirty="0">
                <a:solidFill>
                  <a:srgbClr val="00B050"/>
                </a:solidFill>
              </a:rPr>
              <a:t>improve maternal outcomes </a:t>
            </a:r>
          </a:p>
          <a:p>
            <a:endParaRPr lang="en-US" dirty="0"/>
          </a:p>
          <a:p>
            <a:r>
              <a:rPr lang="en-US" dirty="0"/>
              <a:t>Inhaled nitric oxide may be used in the peripartum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0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C15A-C805-A788-39E3-9B5BB693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44D0-E366-839E-D310-231FAC283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0607F-0555-F176-C0B4-ECC5431E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0EF4-393E-2170-5093-DFDF7AF4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PERIPARTUM AND 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1D90-E415-3939-D008-013073D9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Mode of delivery </a:t>
            </a:r>
            <a:r>
              <a:rPr lang="en-US" dirty="0"/>
              <a:t>: Caesarean section and vaginal delivery are both valid options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Regional anesthesia </a:t>
            </a:r>
            <a:r>
              <a:rPr lang="en-US" dirty="0"/>
              <a:t>is usually preferred over general anesthesia</a:t>
            </a:r>
          </a:p>
          <a:p>
            <a:endParaRPr lang="en-US" dirty="0"/>
          </a:p>
          <a:p>
            <a:r>
              <a:rPr lang="en-US" dirty="0"/>
              <a:t>Anesthesia could result in </a:t>
            </a:r>
            <a:r>
              <a:rPr lang="en-US" dirty="0">
                <a:solidFill>
                  <a:srgbClr val="00B050"/>
                </a:solidFill>
              </a:rPr>
              <a:t>significant systemic vasodilatation with worsening of right to left shunting</a:t>
            </a:r>
            <a:r>
              <a:rPr lang="en-US" dirty="0"/>
              <a:t>, which must be actively corrected</a:t>
            </a:r>
          </a:p>
          <a:p>
            <a:endParaRPr lang="en-US" dirty="0"/>
          </a:p>
          <a:p>
            <a:r>
              <a:rPr lang="en-US" dirty="0"/>
              <a:t>Limit the duration of labor/epidural anesthesia </a:t>
            </a:r>
          </a:p>
          <a:p>
            <a:endParaRPr lang="en-US" dirty="0"/>
          </a:p>
          <a:p>
            <a:r>
              <a:rPr lang="en-US" dirty="0"/>
              <a:t>Uterine contraction causes </a:t>
            </a:r>
            <a:r>
              <a:rPr lang="en-US" b="1" dirty="0">
                <a:solidFill>
                  <a:srgbClr val="0070C0"/>
                </a:solidFill>
              </a:rPr>
              <a:t>autotransfusion</a:t>
            </a:r>
            <a:r>
              <a:rPr lang="en-US" dirty="0"/>
              <a:t>, which may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cardiac output by 25% </a:t>
            </a:r>
            <a:r>
              <a:rPr lang="en-US" dirty="0"/>
              <a:t>and thus unbalance the delicate ES hemodynamic status increasing the risk of acute decompensation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28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2783-A9A1-4F2D-E31D-0D4C36BD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920E-60BE-9E3B-9587-1698DA0D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2FB45-2432-0DA9-273D-7E13084E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488" y="0"/>
            <a:ext cx="5777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9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C11C-7923-E99F-6533-D4852100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PREDICTORS OF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C44C-BC4A-0587-D747-90955ED1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54483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Median survival was </a:t>
            </a:r>
            <a:r>
              <a:rPr lang="en-US" dirty="0">
                <a:solidFill>
                  <a:srgbClr val="FF0000"/>
                </a:solidFill>
              </a:rPr>
              <a:t>52.6 years </a:t>
            </a:r>
            <a:r>
              <a:rPr lang="en-US" dirty="0"/>
              <a:t>(109 patients followed during 6.3 years)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complexity of the underlying congenital heart defect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Age at symptoms or referral to a tertiary care center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Right heart failure symptoms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Syncope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B022A-4ACF-50A3-520B-58983F5DD194}"/>
              </a:ext>
            </a:extLst>
          </p:cNvPr>
          <p:cNvSpPr txBox="1">
            <a:spLocks/>
          </p:cNvSpPr>
          <p:nvPr/>
        </p:nvSpPr>
        <p:spPr>
          <a:xfrm>
            <a:off x="6257925" y="1619250"/>
            <a:ext cx="5610225" cy="4862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Atrial arrhythmias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Function class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Increased precordial ECG voltage as an index of RV hypertrophy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High right atrial pressure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Uric acid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Creatinine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27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BBDD-804E-7D84-0F58-55CC7A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D204-099E-0B69-2595-2146A8E8F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D6D90-918B-5E25-330D-30C4CC84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3595"/>
            <a:ext cx="10657113" cy="60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19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58C2-08AE-BA0C-D77D-109DCA06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/>
              <a:t>CAUSE OF DEATH IN EISENMENGER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1C718-E6E8-45D2-8E26-D204C206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Sudden cardiac death</a:t>
            </a:r>
          </a:p>
          <a:p>
            <a:endParaRPr lang="en-US" dirty="0"/>
          </a:p>
          <a:p>
            <a:r>
              <a:rPr lang="en-US" dirty="0"/>
              <a:t>Congestive heart failure</a:t>
            </a:r>
          </a:p>
          <a:p>
            <a:endParaRPr lang="en-US" dirty="0"/>
          </a:p>
          <a:p>
            <a:r>
              <a:rPr lang="en-US" dirty="0"/>
              <a:t>Hemoptysis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Cerebral abscesses</a:t>
            </a:r>
          </a:p>
          <a:p>
            <a:endParaRPr lang="en-US" dirty="0"/>
          </a:p>
          <a:p>
            <a:r>
              <a:rPr lang="en-US" dirty="0"/>
              <a:t>Thromboembolic events</a:t>
            </a:r>
          </a:p>
          <a:p>
            <a:endParaRPr lang="en-US" dirty="0"/>
          </a:p>
          <a:p>
            <a:r>
              <a:rPr lang="en-US" dirty="0"/>
              <a:t>Complications during pregnancy or due to noncardiac surgery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91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ED78-6A75-1D2D-52E5-11F5F70B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FOLLOW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C981B-90FA-CBCF-8868-EDC877D2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0672E-BADC-FD9B-2EA3-07E1D2EBC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717"/>
            <a:ext cx="6288834" cy="5020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2300D-8B7E-657F-D201-ED7739AF3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34" y="1463075"/>
            <a:ext cx="5903165" cy="49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778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1D48-C27A-6204-FE7C-57CE9C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IT’S TIME FOR MCQ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896D-D3E3-948F-1AE0-198E72E42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1. BREATHE-5 TRIAL is related to </a:t>
            </a:r>
          </a:p>
          <a:p>
            <a:pPr marL="0" indent="0">
              <a:buNone/>
            </a:pPr>
            <a:r>
              <a:rPr lang="en-IN" dirty="0"/>
              <a:t>     A) </a:t>
            </a:r>
            <a:r>
              <a:rPr lang="en-IN" dirty="0" err="1"/>
              <a:t>Ambrisentan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B) </a:t>
            </a:r>
            <a:r>
              <a:rPr lang="en-IN" dirty="0" err="1"/>
              <a:t>Macitentan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C) </a:t>
            </a:r>
            <a:r>
              <a:rPr lang="en-IN" dirty="0" err="1"/>
              <a:t>Bosentan</a:t>
            </a:r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2. Choice of </a:t>
            </a:r>
            <a:r>
              <a:rPr lang="en-IN" dirty="0" err="1"/>
              <a:t>anesthesia</a:t>
            </a:r>
            <a:r>
              <a:rPr lang="en-IN" dirty="0"/>
              <a:t> for pregnancy in Eisenmenger syndrome is</a:t>
            </a:r>
          </a:p>
          <a:p>
            <a:pPr marL="0" indent="0">
              <a:buNone/>
            </a:pPr>
            <a:r>
              <a:rPr lang="en-IN" dirty="0"/>
              <a:t>     A) Regional </a:t>
            </a:r>
            <a:r>
              <a:rPr lang="en-IN" dirty="0" err="1"/>
              <a:t>anesthesia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B) General </a:t>
            </a:r>
            <a:r>
              <a:rPr lang="en-IN" dirty="0" err="1"/>
              <a:t>anesthesia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C) Both A and B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38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9638-98EE-9FAC-7FB0-180CFE0A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3EFDE-01A9-4BA6-D84E-AA85EA909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3098CF-E70A-5B88-1230-800D9E6D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140" y="361139"/>
            <a:ext cx="9057735" cy="60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277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FB27-9AA3-C5DD-2286-803E0835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1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34A8C-4264-22BF-637A-63BE51CC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83" y="1064706"/>
            <a:ext cx="5504156" cy="57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3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2751</Words>
  <Application>Microsoft Office PowerPoint</Application>
  <PresentationFormat>Widescreen</PresentationFormat>
  <Paragraphs>468</Paragraphs>
  <Slides>87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</vt:lpstr>
      <vt:lpstr>BlinkMacSystemFont</vt:lpstr>
      <vt:lpstr>Calibri</vt:lpstr>
      <vt:lpstr>Calibri </vt:lpstr>
      <vt:lpstr>Calibri Light</vt:lpstr>
      <vt:lpstr>Wingdings</vt:lpstr>
      <vt:lpstr>Office Theme</vt:lpstr>
      <vt:lpstr>EISENMENGER SYNDROME</vt:lpstr>
      <vt:lpstr>REFERENCES:</vt:lpstr>
      <vt:lpstr>REFERENCES:</vt:lpstr>
      <vt:lpstr>INTRODUCTION</vt:lpstr>
      <vt:lpstr>Definition</vt:lpstr>
      <vt:lpstr>EPIDEMIOLOGY</vt:lpstr>
      <vt:lpstr>PowerPoint Presentation</vt:lpstr>
      <vt:lpstr>PowerPoint Presentation</vt:lpstr>
      <vt:lpstr>PATHOPHYSIOLOGY</vt:lpstr>
      <vt:lpstr>PowerPoint Presentation</vt:lpstr>
      <vt:lpstr>SHUNT AT ATRIAL LEVEL</vt:lpstr>
      <vt:lpstr>SHUNT AT VENTRICULAR LEVEL</vt:lpstr>
      <vt:lpstr>SHUNT AT ARTERIAL LEVEL</vt:lpstr>
      <vt:lpstr>POSTOPERATIVE COMMUNICATIONS</vt:lpstr>
      <vt:lpstr>PowerPoint Presentation</vt:lpstr>
      <vt:lpstr>HISTORY</vt:lpstr>
      <vt:lpstr>CLINICAL SIGNS AND SYMPTOMS</vt:lpstr>
      <vt:lpstr>PowerPoint Presentation</vt:lpstr>
      <vt:lpstr>PowerPoint Presentation</vt:lpstr>
      <vt:lpstr>EXAMINATION FINDINGS</vt:lpstr>
      <vt:lpstr>PowerPoint Presentation</vt:lpstr>
      <vt:lpstr>PowerPoint Presentation</vt:lpstr>
      <vt:lpstr>AUSCULTATION</vt:lpstr>
      <vt:lpstr>PowerPoint Presentation</vt:lpstr>
      <vt:lpstr>ECG</vt:lpstr>
      <vt:lpstr>PowerPoint Presentation</vt:lpstr>
      <vt:lpstr>PowerPoint Presentation</vt:lpstr>
      <vt:lpstr>PowerPoint Presentation</vt:lpstr>
      <vt:lpstr>PowerPoint Presentation</vt:lpstr>
      <vt:lpstr>JUG HANDLE APPEARANCE IN ES</vt:lpstr>
      <vt:lpstr>ECHOCARDIOGRAPHY</vt:lpstr>
      <vt:lpstr>RV CHANGES</vt:lpstr>
      <vt:lpstr>PowerPoint Presentation</vt:lpstr>
      <vt:lpstr>RV SIZE AND DILATION</vt:lpstr>
      <vt:lpstr>RV WALL THICKNESS</vt:lpstr>
      <vt:lpstr>RV SYSTOLIC FUNCTION</vt:lpstr>
      <vt:lpstr>PowerPoint Presentation</vt:lpstr>
      <vt:lpstr>RA DILATION</vt:lpstr>
      <vt:lpstr>PULMONARY PRESSURES</vt:lpstr>
      <vt:lpstr>EXERCISING/CARDIOPULMONARY EXERCISE TEST (CPET)</vt:lpstr>
      <vt:lpstr>PowerPoint Presentation</vt:lpstr>
      <vt:lpstr>ES AND SPORTS</vt:lpstr>
      <vt:lpstr>HAEMODYNAMICS/CARDIAC CATHETERIZATION</vt:lpstr>
      <vt:lpstr>PowerPoint Presentation</vt:lpstr>
      <vt:lpstr>PowerPoint Presentation</vt:lpstr>
      <vt:lpstr>PowerPoint Presentation</vt:lpstr>
      <vt:lpstr>ERYTHROCYTOSIS</vt:lpstr>
      <vt:lpstr>HEMOSTATIC ABNORMALITIES</vt:lpstr>
      <vt:lpstr>THROMBOSIS</vt:lpstr>
      <vt:lpstr>CEREBROVASCULAR EVENTS</vt:lpstr>
      <vt:lpstr>Hemoptysis</vt:lpstr>
      <vt:lpstr>GOUT</vt:lpstr>
      <vt:lpstr>CHOLELITHIASIS</vt:lpstr>
      <vt:lpstr>MANAGEMENT</vt:lpstr>
      <vt:lpstr>PowerPoint Presentation</vt:lpstr>
      <vt:lpstr>ERA’s</vt:lpstr>
      <vt:lpstr>PowerPoint Presentation</vt:lpstr>
      <vt:lpstr>PDE5i</vt:lpstr>
      <vt:lpstr>PROSTANOIDS</vt:lpstr>
      <vt:lpstr>PowerPoint Presentation</vt:lpstr>
      <vt:lpstr>PowerPoint Presentation</vt:lpstr>
      <vt:lpstr>PowerPoint Presentation</vt:lpstr>
      <vt:lpstr>ES AND SURGICAL CORRECTION</vt:lpstr>
      <vt:lpstr>PowerPoint Presentation</vt:lpstr>
      <vt:lpstr>PowerPoint Presentation</vt:lpstr>
      <vt:lpstr>SECONDARY ERYTHROCYTOSIS</vt:lpstr>
      <vt:lpstr>IRON DEFICIENCY</vt:lpstr>
      <vt:lpstr>THROMBOTIC DIATHESIS</vt:lpstr>
      <vt:lpstr>Hemoptysis</vt:lpstr>
      <vt:lpstr>ARRHYTHMIAS</vt:lpstr>
      <vt:lpstr>ICD INDICATIONS</vt:lpstr>
      <vt:lpstr>RISK STRATIFICATION AND THERAPY</vt:lpstr>
      <vt:lpstr>PowerPoint Presentation</vt:lpstr>
      <vt:lpstr>TRANSPLANTATION</vt:lpstr>
      <vt:lpstr>PERIOPERATIVE ANESTHESIA</vt:lpstr>
      <vt:lpstr>PowerPoint Presentation</vt:lpstr>
      <vt:lpstr>CONTRACEPTION AND PREGNANCY IN ES</vt:lpstr>
      <vt:lpstr>AVOID DEHYDRATION</vt:lpstr>
      <vt:lpstr>THERAPY IN PREGNANCY</vt:lpstr>
      <vt:lpstr>PERIPARTUM AND ES</vt:lpstr>
      <vt:lpstr>PowerPoint Presentation</vt:lpstr>
      <vt:lpstr>PREDICTORS OF SURVIVAL</vt:lpstr>
      <vt:lpstr>PowerPoint Presentation</vt:lpstr>
      <vt:lpstr>CAUSE OF DEATH IN EISENMENGER SYNDROME</vt:lpstr>
      <vt:lpstr>FOLLOW UP </vt:lpstr>
      <vt:lpstr>IT’S TIME FOR MCQ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EISENMENGER SYNDROME</dc:title>
  <dc:creator>ashok kumar</dc:creator>
  <cp:lastModifiedBy>ashok kumar</cp:lastModifiedBy>
  <cp:revision>248</cp:revision>
  <dcterms:created xsi:type="dcterms:W3CDTF">2023-10-03T18:28:45Z</dcterms:created>
  <dcterms:modified xsi:type="dcterms:W3CDTF">2023-10-09T13:40:32Z</dcterms:modified>
</cp:coreProperties>
</file>